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8"/>
  </p:notesMasterIdLst>
  <p:handoutMasterIdLst>
    <p:handoutMasterId r:id="rId59"/>
  </p:handoutMasterIdLst>
  <p:sldIdLst>
    <p:sldId id="256" r:id="rId2"/>
    <p:sldId id="263" r:id="rId3"/>
    <p:sldId id="264" r:id="rId4"/>
    <p:sldId id="265" r:id="rId5"/>
    <p:sldId id="267" r:id="rId6"/>
    <p:sldId id="268" r:id="rId7"/>
    <p:sldId id="266" r:id="rId8"/>
    <p:sldId id="269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79" r:id="rId17"/>
    <p:sldId id="280" r:id="rId18"/>
    <p:sldId id="281" r:id="rId19"/>
    <p:sldId id="290" r:id="rId20"/>
    <p:sldId id="291" r:id="rId21"/>
    <p:sldId id="282" r:id="rId22"/>
    <p:sldId id="283" r:id="rId23"/>
    <p:sldId id="284" r:id="rId24"/>
    <p:sldId id="285" r:id="rId25"/>
    <p:sldId id="288" r:id="rId26"/>
    <p:sldId id="286" r:id="rId27"/>
    <p:sldId id="287" r:id="rId28"/>
    <p:sldId id="292" r:id="rId29"/>
    <p:sldId id="300" r:id="rId30"/>
    <p:sldId id="293" r:id="rId31"/>
    <p:sldId id="294" r:id="rId32"/>
    <p:sldId id="295" r:id="rId33"/>
    <p:sldId id="296" r:id="rId34"/>
    <p:sldId id="299" r:id="rId35"/>
    <p:sldId id="297" r:id="rId36"/>
    <p:sldId id="298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3" r:id="rId49"/>
    <p:sldId id="314" r:id="rId50"/>
    <p:sldId id="315" r:id="rId51"/>
    <p:sldId id="317" r:id="rId52"/>
    <p:sldId id="318" r:id="rId53"/>
    <p:sldId id="320" r:id="rId54"/>
    <p:sldId id="321" r:id="rId55"/>
    <p:sldId id="322" r:id="rId56"/>
    <p:sldId id="323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B993BE-0026-5241-8BE6-D0C90EF71D3C}">
          <p14:sldIdLst>
            <p14:sldId id="256"/>
            <p14:sldId id="263"/>
            <p14:sldId id="264"/>
            <p14:sldId id="265"/>
            <p14:sldId id="267"/>
            <p14:sldId id="268"/>
            <p14:sldId id="266"/>
            <p14:sldId id="269"/>
            <p14:sldId id="270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  <p14:sldId id="281"/>
            <p14:sldId id="290"/>
            <p14:sldId id="291"/>
            <p14:sldId id="282"/>
            <p14:sldId id="283"/>
            <p14:sldId id="284"/>
            <p14:sldId id="285"/>
            <p14:sldId id="288"/>
            <p14:sldId id="286"/>
            <p14:sldId id="287"/>
            <p14:sldId id="292"/>
            <p14:sldId id="300"/>
            <p14:sldId id="293"/>
            <p14:sldId id="294"/>
            <p14:sldId id="295"/>
            <p14:sldId id="296"/>
            <p14:sldId id="299"/>
            <p14:sldId id="297"/>
            <p14:sldId id="298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3"/>
            <p14:sldId id="314"/>
            <p14:sldId id="315"/>
            <p14:sldId id="317"/>
            <p14:sldId id="318"/>
            <p14:sldId id="320"/>
            <p14:sldId id="321"/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8"/>
    <a:srgbClr val="EE6D0A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45"/>
    <p:restoredTop sz="95770"/>
  </p:normalViewPr>
  <p:slideViewPr>
    <p:cSldViewPr snapToGrid="0" snapToObjects="1">
      <p:cViewPr varScale="1">
        <p:scale>
          <a:sx n="97" d="100"/>
          <a:sy n="97" d="100"/>
        </p:scale>
        <p:origin x="224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71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F5A7F44-9137-E04C-BBD8-DFA9A1640E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FAFAFA-14CA-0846-AF23-8428432CC5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6483F-83C5-9B45-837A-692CBEFE7EE0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E1BECE-AC0C-3949-A958-385B32B0DA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6863C6-AAEA-CB4B-808A-37EB83A88F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3CB51-DC75-5944-B288-0D141ADE9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10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" pitchFamily="2" charset="0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" pitchFamily="2" charset="0"/>
              </a:defRPr>
            </a:lvl1pPr>
          </a:lstStyle>
          <a:p>
            <a:fld id="{8814687B-510C-A845-BA28-11A2B36A5975}" type="datetimeFigureOut">
              <a:rPr kumimoji="1" lang="zh-CN" altLang="en-US" smtClean="0"/>
              <a:pPr/>
              <a:t>2024/12/31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" pitchFamily="2" charset="0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" pitchFamily="2" charset="0"/>
              </a:defRPr>
            </a:lvl1pPr>
          </a:lstStyle>
          <a:p>
            <a:fld id="{E43088C8-154C-AD4B-B516-7BEA0DF68BC4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597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088C8-154C-AD4B-B516-7BEA0DF68BC4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736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748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181" y="1371562"/>
            <a:ext cx="11429516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594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181" y="1371562"/>
            <a:ext cx="556236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324332" y="1371562"/>
            <a:ext cx="556236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508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182" y="1371562"/>
            <a:ext cx="3657445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343216" y="1371562"/>
            <a:ext cx="3657445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8229251" y="1371563"/>
            <a:ext cx="3657445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295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181" y="1371563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352658" y="1371562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6248135" y="1371563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9143613" y="1371562"/>
            <a:ext cx="2743084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9484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74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51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fld id="{FA22F586-460C-A242-A9BB-24686371F04C}" type="datetime1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8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fld id="{619EE876-46BE-BF4B-B272-41FC243F4266}" type="datetime1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6"/>
          </a:xfrm>
          <a:prstGeom prst="rect">
            <a:avLst/>
          </a:prstGeom>
        </p:spPr>
        <p:txBody>
          <a:bodyPr lIns="115196" tIns="57598" rIns="115196" bIns="5759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7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228198" y="380743"/>
            <a:ext cx="11659401" cy="800078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lvl="0" defTabSz="914378" latinLnBrk="0">
              <a:lnSpc>
                <a:spcPct val="90000"/>
              </a:lnSpc>
              <a:buNone/>
            </a:pPr>
            <a:r>
              <a:rPr lang="en-GB" altLang="x-none" noProof="0" dirty="0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6812" y="1371563"/>
            <a:ext cx="11430786" cy="533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 noProof="0" dirty="0"/>
              <a:t>Edit Master text styles</a:t>
            </a:r>
          </a:p>
          <a:p>
            <a:pPr lvl="1"/>
            <a:r>
              <a:rPr lang="en-GB" altLang="x-none" noProof="0" dirty="0"/>
              <a:t>Second level</a:t>
            </a:r>
          </a:p>
          <a:p>
            <a:pPr lvl="2"/>
            <a:r>
              <a:rPr lang="en-GB" altLang="x-none" noProof="0" dirty="0"/>
              <a:t>Third level</a:t>
            </a:r>
          </a:p>
          <a:p>
            <a:pPr lvl="3"/>
            <a:r>
              <a:rPr lang="en-GB" altLang="x-none" noProof="0" dirty="0"/>
              <a:t>Fourth level</a:t>
            </a:r>
          </a:p>
          <a:p>
            <a:pPr lvl="4"/>
            <a:r>
              <a:rPr lang="en-GB" altLang="x-none" noProof="0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859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3386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28323" y="30479"/>
            <a:ext cx="1142952" cy="171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2" b="1">
                <a:solidFill>
                  <a:schemeClr val="bg1"/>
                </a:solidFill>
                <a:latin typeface="+mn-lt"/>
              </a:defRPr>
            </a:lvl1pPr>
          </a:lstStyle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组合 120">
            <a:extLst>
              <a:ext uri="{FF2B5EF4-FFF2-40B4-BE49-F238E27FC236}">
                <a16:creationId xmlns:a16="http://schemas.microsoft.com/office/drawing/2014/main" id="{586148F7-5FE4-C144-758F-3391E6969BA6}"/>
              </a:ext>
            </a:extLst>
          </p:cNvPr>
          <p:cNvGrpSpPr/>
          <p:nvPr userDrawn="1"/>
        </p:nvGrpSpPr>
        <p:grpSpPr>
          <a:xfrm>
            <a:off x="10563548" y="244155"/>
            <a:ext cx="1512002" cy="444892"/>
            <a:chOff x="9556201" y="498129"/>
            <a:chExt cx="1993881" cy="586680"/>
          </a:xfrm>
        </p:grpSpPr>
        <p:grpSp>
          <p:nvGrpSpPr>
            <p:cNvPr id="4" name="组合 121">
              <a:extLst>
                <a:ext uri="{FF2B5EF4-FFF2-40B4-BE49-F238E27FC236}">
                  <a16:creationId xmlns:a16="http://schemas.microsoft.com/office/drawing/2014/main" id="{ACF8AF8F-3D3B-F290-7762-A47B22965C4B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solidFill>
              <a:schemeClr val="tx1">
                <a:alpha val="80000"/>
              </a:schemeClr>
            </a:solidFill>
          </p:grpSpPr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86E150C1-338D-BDA8-5CD6-CEDBD98A07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BBA3195A-CC71-E2D3-B1D8-F450F6882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3803CCA4-0ACB-50EA-C7B9-9CC6AA8CC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3DB3342C-A2A2-4B71-17C5-2BA9BB481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8" name="Freeform 21">
                <a:extLst>
                  <a:ext uri="{FF2B5EF4-FFF2-40B4-BE49-F238E27FC236}">
                    <a16:creationId xmlns:a16="http://schemas.microsoft.com/office/drawing/2014/main" id="{2A0FD203-DE6B-4771-00E5-4565DC722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7892FE72-A25F-A3CA-4365-DDA8BA4E4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0D0C0BCC-2A52-6A8A-7104-30D57C214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1" name="Freeform 25">
                <a:extLst>
                  <a:ext uri="{FF2B5EF4-FFF2-40B4-BE49-F238E27FC236}">
                    <a16:creationId xmlns:a16="http://schemas.microsoft.com/office/drawing/2014/main" id="{F6073216-E6E1-0A4A-ECB1-DD2F73518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0B26FE7C-54F9-7DB3-613B-5ADD950D3B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3" name="Freeform 29">
                <a:extLst>
                  <a:ext uri="{FF2B5EF4-FFF2-40B4-BE49-F238E27FC236}">
                    <a16:creationId xmlns:a16="http://schemas.microsoft.com/office/drawing/2014/main" id="{CB028764-1F32-2D9C-D305-208197B033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372E81BE-08B6-352D-7E30-86FD8F740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28D59E7B-97D9-7283-D080-29681B8C8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6" name="Freeform 32">
                <a:extLst>
                  <a:ext uri="{FF2B5EF4-FFF2-40B4-BE49-F238E27FC236}">
                    <a16:creationId xmlns:a16="http://schemas.microsoft.com/office/drawing/2014/main" id="{75CA23EB-7190-EDEA-9F68-2EE6F46E5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7" name="Freeform 33">
                <a:extLst>
                  <a:ext uri="{FF2B5EF4-FFF2-40B4-BE49-F238E27FC236}">
                    <a16:creationId xmlns:a16="http://schemas.microsoft.com/office/drawing/2014/main" id="{44FF55B6-0F0C-3C94-3ACB-74644AFA2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8" name="Freeform 34">
                <a:extLst>
                  <a:ext uri="{FF2B5EF4-FFF2-40B4-BE49-F238E27FC236}">
                    <a16:creationId xmlns:a16="http://schemas.microsoft.com/office/drawing/2014/main" id="{5E168A55-3E10-13A6-A3E1-4D3C6BFF5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59" name="Freeform 35">
                <a:extLst>
                  <a:ext uri="{FF2B5EF4-FFF2-40B4-BE49-F238E27FC236}">
                    <a16:creationId xmlns:a16="http://schemas.microsoft.com/office/drawing/2014/main" id="{F5368DD4-E213-3519-3D9C-BADADC8E3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5" name="组合 122">
              <a:extLst>
                <a:ext uri="{FF2B5EF4-FFF2-40B4-BE49-F238E27FC236}">
                  <a16:creationId xmlns:a16="http://schemas.microsoft.com/office/drawing/2014/main" id="{B26920DA-A1AF-C7E9-4117-36EBC4D49733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solidFill>
              <a:schemeClr val="accent1">
                <a:alpha val="80000"/>
              </a:schemeClr>
            </a:solidFill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03FD47D3-5ECF-1D9D-8D19-6DD375F2A3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53D9B0FF-A6F3-7C77-18A3-B36ECFE6B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208F3299-6463-5B15-05F7-931BF99E7B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F626618E-3B5B-0D9B-09F8-E4BA0F5B9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0E148923-8BCE-2F12-06AB-54FB8CC5C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26F58433-9C34-BB83-2C76-97BB0D72B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EF07E22A-138B-9638-3AFA-081A23932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9" name="Freeform 16">
                <a:extLst>
                  <a:ext uri="{FF2B5EF4-FFF2-40B4-BE49-F238E27FC236}">
                    <a16:creationId xmlns:a16="http://schemas.microsoft.com/office/drawing/2014/main" id="{DECA07C0-625D-B400-D290-AFE08D10E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0" name="Freeform 24">
                <a:extLst>
                  <a:ext uri="{FF2B5EF4-FFF2-40B4-BE49-F238E27FC236}">
                    <a16:creationId xmlns:a16="http://schemas.microsoft.com/office/drawing/2014/main" id="{78651B64-8ECC-80DA-5083-59983DDFE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BF6901D7-3A18-2D46-58CF-04C9D9324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2" name="Freeform 28">
                <a:extLst>
                  <a:ext uri="{FF2B5EF4-FFF2-40B4-BE49-F238E27FC236}">
                    <a16:creationId xmlns:a16="http://schemas.microsoft.com/office/drawing/2014/main" id="{F98F4CA2-D637-6ACA-14E7-EA5B416BF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43" name="Freeform 36">
                <a:extLst>
                  <a:ext uri="{FF2B5EF4-FFF2-40B4-BE49-F238E27FC236}">
                    <a16:creationId xmlns:a16="http://schemas.microsoft.com/office/drawing/2014/main" id="{B50B9D27-9E48-6CBA-5435-263759136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6" name="组合 123">
              <a:extLst>
                <a:ext uri="{FF2B5EF4-FFF2-40B4-BE49-F238E27FC236}">
                  <a16:creationId xmlns:a16="http://schemas.microsoft.com/office/drawing/2014/main" id="{D23914BA-30DD-101C-99F0-1BF95A259BA8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solidFill>
              <a:schemeClr val="accent1">
                <a:alpha val="80000"/>
              </a:schemeClr>
            </a:solidFill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31F8328D-C50C-827A-1CA1-10D32B3312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" name="Freeform 42">
                <a:extLst>
                  <a:ext uri="{FF2B5EF4-FFF2-40B4-BE49-F238E27FC236}">
                    <a16:creationId xmlns:a16="http://schemas.microsoft.com/office/drawing/2014/main" id="{5B0E3BCC-CFB4-98F5-78CA-A899B95F68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" name="Freeform 43">
                <a:extLst>
                  <a:ext uri="{FF2B5EF4-FFF2-40B4-BE49-F238E27FC236}">
                    <a16:creationId xmlns:a16="http://schemas.microsoft.com/office/drawing/2014/main" id="{C0E8D53F-ADC6-65B3-F525-253B98B76F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C99595F2-0970-B536-108F-9E6E9BB8C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" name="Freeform 45">
                <a:extLst>
                  <a:ext uri="{FF2B5EF4-FFF2-40B4-BE49-F238E27FC236}">
                    <a16:creationId xmlns:a16="http://schemas.microsoft.com/office/drawing/2014/main" id="{9B5F05A8-DE2C-3B7B-A8BF-9FF578125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" name="Freeform 46">
                <a:extLst>
                  <a:ext uri="{FF2B5EF4-FFF2-40B4-BE49-F238E27FC236}">
                    <a16:creationId xmlns:a16="http://schemas.microsoft.com/office/drawing/2014/main" id="{DD2227AA-B7F7-536E-4357-32404BA13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" name="Freeform 47">
                <a:extLst>
                  <a:ext uri="{FF2B5EF4-FFF2-40B4-BE49-F238E27FC236}">
                    <a16:creationId xmlns:a16="http://schemas.microsoft.com/office/drawing/2014/main" id="{947B16A9-4F06-9623-8CA8-ACCDFDD091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" name="Freeform 48">
                <a:extLst>
                  <a:ext uri="{FF2B5EF4-FFF2-40B4-BE49-F238E27FC236}">
                    <a16:creationId xmlns:a16="http://schemas.microsoft.com/office/drawing/2014/main" id="{9670DE2D-642D-2F30-EFA7-919A200F87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7" name="Freeform 49">
                <a:extLst>
                  <a:ext uri="{FF2B5EF4-FFF2-40B4-BE49-F238E27FC236}">
                    <a16:creationId xmlns:a16="http://schemas.microsoft.com/office/drawing/2014/main" id="{E6DCF729-500C-6CFB-D20F-F351B648F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8" name="Freeform 50">
                <a:extLst>
                  <a:ext uri="{FF2B5EF4-FFF2-40B4-BE49-F238E27FC236}">
                    <a16:creationId xmlns:a16="http://schemas.microsoft.com/office/drawing/2014/main" id="{B9E246EA-8C9D-E897-DF44-EE1140DDAF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9" name="Freeform 51">
                <a:extLst>
                  <a:ext uri="{FF2B5EF4-FFF2-40B4-BE49-F238E27FC236}">
                    <a16:creationId xmlns:a16="http://schemas.microsoft.com/office/drawing/2014/main" id="{5315F532-AA4A-4BE6-10FF-DC7C093C9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0" name="Freeform 52">
                <a:extLst>
                  <a:ext uri="{FF2B5EF4-FFF2-40B4-BE49-F238E27FC236}">
                    <a16:creationId xmlns:a16="http://schemas.microsoft.com/office/drawing/2014/main" id="{6265305C-88CC-5B72-632B-FF481E532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1" name="Freeform 53">
                <a:extLst>
                  <a:ext uri="{FF2B5EF4-FFF2-40B4-BE49-F238E27FC236}">
                    <a16:creationId xmlns:a16="http://schemas.microsoft.com/office/drawing/2014/main" id="{29416A97-1CB0-37E1-AA27-B76B528799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2" name="Freeform 54">
                <a:extLst>
                  <a:ext uri="{FF2B5EF4-FFF2-40B4-BE49-F238E27FC236}">
                    <a16:creationId xmlns:a16="http://schemas.microsoft.com/office/drawing/2014/main" id="{BF25565F-F3D8-D50D-AF8E-9507E886C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3" name="Freeform 55">
                <a:extLst>
                  <a:ext uri="{FF2B5EF4-FFF2-40B4-BE49-F238E27FC236}">
                    <a16:creationId xmlns:a16="http://schemas.microsoft.com/office/drawing/2014/main" id="{38F6D1C2-714D-0C4A-BF93-71C9574CD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4" name="Freeform 56">
                <a:extLst>
                  <a:ext uri="{FF2B5EF4-FFF2-40B4-BE49-F238E27FC236}">
                    <a16:creationId xmlns:a16="http://schemas.microsoft.com/office/drawing/2014/main" id="{F2BCD70C-3470-FB43-98C3-9FEE73025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5" name="Freeform 57">
                <a:extLst>
                  <a:ext uri="{FF2B5EF4-FFF2-40B4-BE49-F238E27FC236}">
                    <a16:creationId xmlns:a16="http://schemas.microsoft.com/office/drawing/2014/main" id="{3E4A4596-99D9-1313-1F14-53E231756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6" name="Freeform 58">
                <a:extLst>
                  <a:ext uri="{FF2B5EF4-FFF2-40B4-BE49-F238E27FC236}">
                    <a16:creationId xmlns:a16="http://schemas.microsoft.com/office/drawing/2014/main" id="{8FC81763-384D-4DFE-0B2F-D353A0DA7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7" name="Freeform 59">
                <a:extLst>
                  <a:ext uri="{FF2B5EF4-FFF2-40B4-BE49-F238E27FC236}">
                    <a16:creationId xmlns:a16="http://schemas.microsoft.com/office/drawing/2014/main" id="{97B8137C-C564-1207-692E-58E913D4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8" name="Freeform 60">
                <a:extLst>
                  <a:ext uri="{FF2B5EF4-FFF2-40B4-BE49-F238E27FC236}">
                    <a16:creationId xmlns:a16="http://schemas.microsoft.com/office/drawing/2014/main" id="{F1DF2144-0076-EA4D-6BB2-C00F490AC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29" name="Freeform 61">
                <a:extLst>
                  <a:ext uri="{FF2B5EF4-FFF2-40B4-BE49-F238E27FC236}">
                    <a16:creationId xmlns:a16="http://schemas.microsoft.com/office/drawing/2014/main" id="{E0E8485B-56B0-B726-D9E3-72306B158A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0" name="Freeform 62">
                <a:extLst>
                  <a:ext uri="{FF2B5EF4-FFF2-40B4-BE49-F238E27FC236}">
                    <a16:creationId xmlns:a16="http://schemas.microsoft.com/office/drawing/2014/main" id="{A98639ED-90D5-14B8-38B4-835165238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31" name="Freeform 71">
                <a:extLst>
                  <a:ext uri="{FF2B5EF4-FFF2-40B4-BE49-F238E27FC236}">
                    <a16:creationId xmlns:a16="http://schemas.microsoft.com/office/drawing/2014/main" id="{59A551E4-BE4A-AD60-4945-251258558A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5337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altLang="x-none" sz="3810" b="1" kern="1200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40" b="1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483849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6pPr>
      <a:lvl7pPr marL="967698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7pPr>
      <a:lvl8pPr marL="1451546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8pPr>
      <a:lvl9pPr marL="1935395" algn="l" rtl="0" eaLnBrk="1" fontAlgn="base" hangingPunct="1">
        <a:spcBef>
          <a:spcPct val="0"/>
        </a:spcBef>
        <a:spcAft>
          <a:spcPct val="0"/>
        </a:spcAft>
        <a:defRPr sz="4445">
          <a:solidFill>
            <a:schemeClr val="tx2"/>
          </a:solidFill>
          <a:latin typeface="Times New Roman" pitchFamily="-110" charset="0"/>
          <a:ea typeface="Arial" pitchFamily="-110" charset="-128"/>
          <a:cs typeface="Arial" pitchFamily="-110" charset="-128"/>
        </a:defRPr>
      </a:lvl9pPr>
    </p:titleStyle>
    <p:bodyStyle>
      <a:lvl1pPr marL="362887" indent="-362887" algn="l" rtl="0" eaLnBrk="1" fontAlgn="base" hangingPunct="1">
        <a:spcBef>
          <a:spcPts val="635"/>
        </a:spcBef>
        <a:spcAft>
          <a:spcPct val="0"/>
        </a:spcAft>
        <a:buSzPct val="75000"/>
        <a:buFont typeface="Wingdings 3" panose="05040102010807070707" pitchFamily="18" charset="2"/>
        <a:buChar char=""/>
        <a:defRPr sz="254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786254" indent="-302405" algn="l" rtl="0" eaLnBrk="1" fontAlgn="base" hangingPunct="1">
        <a:spcBef>
          <a:spcPts val="635"/>
        </a:spcBef>
        <a:spcAft>
          <a:spcPct val="0"/>
        </a:spcAft>
        <a:buClr>
          <a:srgbClr val="BB0027"/>
        </a:buClr>
        <a:buSzPct val="75000"/>
        <a:buFont typeface="Wingdings 3" panose="05040102010807070707" pitchFamily="18" charset="2"/>
        <a:buChar char=""/>
        <a:defRPr sz="2117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1270103" indent="-302405" algn="l" rtl="0" eaLnBrk="1" fontAlgn="base" hangingPunct="1">
        <a:spcBef>
          <a:spcPts val="635"/>
        </a:spcBef>
        <a:spcAft>
          <a:spcPct val="0"/>
        </a:spcAft>
        <a:buSzPct val="110000"/>
        <a:buFont typeface="Arial" charset="-120"/>
        <a:buChar char="–"/>
        <a:defRPr sz="1905" i="1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753952" indent="-302405" algn="l" rtl="0" eaLnBrk="1" fontAlgn="base" hangingPunct="1">
        <a:spcBef>
          <a:spcPts val="635"/>
        </a:spcBef>
        <a:spcAft>
          <a:spcPct val="0"/>
        </a:spcAft>
        <a:buSzPct val="110000"/>
        <a:buFont typeface="Arial" charset="0"/>
        <a:buChar char="•"/>
        <a:defRPr sz="1693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2177319" indent="-241924" algn="l" rtl="0" eaLnBrk="1" fontAlgn="base" hangingPunct="1">
        <a:spcBef>
          <a:spcPts val="635"/>
        </a:spcBef>
        <a:spcAft>
          <a:spcPct val="0"/>
        </a:spcAft>
        <a:buSzPct val="110000"/>
        <a:buFont typeface="Arial" charset="-120"/>
        <a:buChar char="–"/>
        <a:defRPr sz="1482" i="1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661168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3145017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628866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4112715" indent="-241924" algn="l" rtl="0" eaLnBrk="1" fontAlgn="base" hangingPunct="1">
        <a:spcBef>
          <a:spcPct val="20000"/>
        </a:spcBef>
        <a:spcAft>
          <a:spcPct val="0"/>
        </a:spcAft>
        <a:buChar char="»"/>
        <a:defRPr sz="2117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49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698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6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395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244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094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941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790" algn="l" defTabSz="48384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42BF9-21D8-3740-8BC2-5D07FA554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416" y="1187425"/>
            <a:ext cx="11285166" cy="208041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/>
              <a:t>信息学中的概率统计</a:t>
            </a:r>
            <a:endParaRPr lang="en-US" altLang="x-none" sz="5000" dirty="0">
              <a:cs typeface="Calibri Ligh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E273E2-7DE5-9747-84C9-551EDA226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1836" y="3429000"/>
            <a:ext cx="6168326" cy="2080418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王若松</a:t>
            </a:r>
            <a:endParaRPr kumimoji="1" lang="en-US" altLang="zh-CN" sz="3600" b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76EF40-E4F3-A941-951B-E27668D59F38}"/>
              </a:ext>
            </a:extLst>
          </p:cNvPr>
          <p:cNvSpPr/>
          <p:nvPr/>
        </p:nvSpPr>
        <p:spPr>
          <a:xfrm>
            <a:off x="2065603" y="4630366"/>
            <a:ext cx="8060793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kumimoji="1" lang="en-US" sz="2400" dirty="0" err="1">
                <a:solidFill>
                  <a:srgbClr val="000000"/>
                </a:solidFill>
                <a:ea typeface="+mn-lt"/>
                <a:cs typeface="+mn-lt"/>
              </a:rPr>
              <a:t>前沿计算研究中心</a:t>
            </a:r>
            <a:endParaRPr kumimoji="1"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r>
              <a:rPr kumimoji="1" lang="zh-CN" altLang="en-US" sz="2400" dirty="0">
                <a:solidFill>
                  <a:srgbClr val="000000"/>
                </a:solidFill>
                <a:ea typeface="+mn-lt"/>
                <a:cs typeface="+mn-lt"/>
              </a:rPr>
              <a:t>北京大学</a:t>
            </a:r>
            <a:endParaRPr lang="en-US" altLang="zh-CN" sz="2400" dirty="0">
              <a:cs typeface="Helvetica"/>
            </a:endParaRPr>
          </a:p>
          <a:p>
            <a:pPr algn="ctr"/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0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E3E32-738E-AD4D-277A-3BABBC3E4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907D-1EE8-61D7-7EA0-8211849BA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82719-3B72-49EF-4205-54224CB05B7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已知总体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sz="2400" dirty="0"/>
                  <a:t>数学期望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和方差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CN" sz="2400" dirty="0"/>
                  <a:t>均存在</a:t>
                </a:r>
                <a:r>
                  <a:rPr lang="zh-CN" altLang="en-US" sz="2400" dirty="0"/>
                  <a:t>，考虑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CN" sz="2400" dirty="0"/>
                  <a:t>的下述估计量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:r>
                  <a:rPr lang="en-CN" sz="2400" dirty="0"/>
                  <a:t>给定</a:t>
                </a:r>
                <a:r>
                  <a:rPr lang="zh-CN" altLang="en-US" sz="2400" dirty="0"/>
                  <a:t>参数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N" sz="2400" dirty="0"/>
                  <a:t>的估计量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zh-CN" altLang="en-US" sz="2400" dirty="0"/>
                  <a:t>，定义</a:t>
                </a:r>
                <a:r>
                  <a:rPr lang="zh-CN" altLang="en-US" sz="2400" b="1" dirty="0"/>
                  <a:t>均方误差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SE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/>
              </a:p>
              <a:p>
                <a:r>
                  <a:rPr lang="zh-CN" altLang="en-US" sz="2400" dirty="0"/>
                  <a:t>若</a:t>
                </a:r>
                <a:r>
                  <a:rPr lang="en-CN" sz="2400" dirty="0"/>
                  <a:t>估计量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m:rPr>
                        <m:nor/>
                      </m:rPr>
                      <a:rPr lang="zh-CN" altLang="en-US" sz="2400" dirty="0"/>
                      <m:t>无偏</m:t>
                    </m:r>
                  </m:oMath>
                </a14:m>
                <a:r>
                  <a:rPr lang="zh-CN" altLang="en-US" sz="2400" b="0" dirty="0"/>
                  <a:t>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MSE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0" dirty="0"/>
              </a:p>
              <a:p>
                <a:r>
                  <a:rPr lang="zh-CN" altLang="en-US" sz="2400" dirty="0">
                    <a:latin typeface="Cambria Math" panose="02040503050406030204" pitchFamily="18" charset="0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的</a:t>
                </a:r>
                <a:r>
                  <a:rPr lang="zh-CN" altLang="en-US" sz="2400" dirty="0"/>
                  <a:t>均方误差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977" smtClean="0">
                        <a:latin typeface="Cambria Math" panose="02040503050406030204" pitchFamily="18" charset="0"/>
                      </a:rPr>
                      <m:t>MSE</m:t>
                    </m:r>
                    <m:d>
                      <m:dPr>
                        <m:ctrlPr>
                          <a:rPr lang="en-US" altLang="zh-CN" sz="197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977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977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977" b="0" i="1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977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977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US" altLang="zh-CN" sz="1977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977" b="0" i="1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1977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977" smtClean="0">
                        <a:latin typeface="Cambria Math" panose="02040503050406030204" pitchFamily="18" charset="0"/>
                      </a:rPr>
                      <m:t>MSE</m:t>
                    </m:r>
                    <m:d>
                      <m:dPr>
                        <m:ctrlPr>
                          <a:rPr lang="en-US" altLang="zh-CN" sz="197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977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977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977" b="0" i="1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977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977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977" i="1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197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77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zh-CN" sz="1977" b="0" dirty="0"/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CN" sz="24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82719-3B72-49EF-4205-54224CB05B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1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ECBFE-652C-E5E0-57AC-DD7FC36488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405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A5BCC-9841-9818-6A64-89E5DB93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56AE28-0465-B9D5-BB68-1C88EAE5F2E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给定</a:t>
                </a:r>
                <a:r>
                  <a:rPr lang="zh-CN" altLang="en-US" sz="2400" dirty="0"/>
                  <a:t>参数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N" sz="2400" dirty="0"/>
                  <a:t>的估计量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，若有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groupCh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，也即对于任意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/>
                  <a:t>，则称</a:t>
                </a:r>
                <a:r>
                  <a:rPr lang="en-CN" sz="2400" dirty="0"/>
                  <a:t>估计量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N" sz="2400" dirty="0"/>
                  <a:t>为</a:t>
                </a:r>
                <a:r>
                  <a:rPr lang="en-CN" sz="2400" b="1" dirty="0"/>
                  <a:t>一致估计量</a:t>
                </a:r>
              </a:p>
              <a:p>
                <a:endParaRPr lang="en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+1 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:r>
                  <a:rPr lang="en-CN" sz="2400" dirty="0"/>
                  <a:t>哪个估计量是一致的</a:t>
                </a:r>
                <a:r>
                  <a:rPr lang="zh-CN" altLang="en-US" sz="2400" dirty="0"/>
                  <a:t>？</a:t>
                </a:r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56AE28-0465-B9D5-BB68-1C88EAE5F2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2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4D926-B968-C9E7-D128-B8EC4C7875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407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23385-0626-92BC-6604-97AFE8D82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EBAB67-5167-70C8-48F3-DBDBE5107B7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若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MSE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zh-CN" altLang="en-US" sz="2400" dirty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N" sz="2400" dirty="0"/>
                  <a:t>为一致估计量</a:t>
                </a:r>
              </a:p>
              <a:p>
                <a:pPr lvl="1"/>
                <a:r>
                  <a:rPr lang="zh-CN" altLang="en-US" sz="1977" dirty="0"/>
                  <a:t>对于任意</a:t>
                </a:r>
                <a14:m>
                  <m:oMath xmlns:m="http://schemas.openxmlformats.org/officeDocument/2006/math"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1977" dirty="0"/>
                  <a:t>，</a:t>
                </a:r>
                <a:r>
                  <a:rPr lang="en-US" altLang="zh-CN" sz="1977" dirty="0"/>
                  <a:t> </a:t>
                </a:r>
                <a14:m>
                  <m:oMath xmlns:m="http://schemas.openxmlformats.org/officeDocument/2006/math">
                    <m:r>
                      <a:rPr lang="en-US" altLang="zh-CN" sz="1977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97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1977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977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977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977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977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1977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977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CN" sz="1977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sz="1977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977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97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977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977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977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977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977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977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977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977" i="1">
                            <a:latin typeface="Cambria Math" panose="02040503050406030204" pitchFamily="18" charset="0"/>
                          </a:rPr>
                          <m:t>≥</m:t>
                        </m:r>
                        <m:sSup>
                          <m:sSupPr>
                            <m:ctrlP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977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altLang="zh-CN" sz="1977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1977">
                        <a:latin typeface="Cambria Math" panose="02040503050406030204" pitchFamily="18" charset="0"/>
                      </a:rPr>
                      <m:t>MSE</m:t>
                    </m:r>
                    <m:d>
                      <m:dPr>
                        <m:ctrlPr>
                          <a:rPr lang="en-US" altLang="zh-CN" sz="197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97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977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977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977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altLang="zh-CN" sz="1977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N" sz="1977" dirty="0"/>
              </a:p>
              <a:p>
                <a:pPr lvl="1"/>
                <a:r>
                  <a:rPr lang="en-CN" sz="1977" dirty="0"/>
                  <a:t>左右两侧取极限即可</a:t>
                </a:r>
              </a:p>
              <a:p>
                <a:endParaRPr lang="en-CN" sz="2400" dirty="0"/>
              </a:p>
              <a:p>
                <a:r>
                  <a:rPr lang="en-CN" sz="2400" dirty="0"/>
                  <a:t>有偏估计量是否为一致估计量</a:t>
                </a:r>
                <a:r>
                  <a:rPr lang="zh-CN" altLang="en-US" sz="2400" dirty="0"/>
                  <a:t>？</a:t>
                </a:r>
                <a:endParaRPr lang="en-US" altLang="zh-CN" sz="2400" dirty="0"/>
              </a:p>
              <a:p>
                <a:r>
                  <a:rPr lang="en-CN" sz="2400" dirty="0"/>
                  <a:t>渐进无偏估计量是否为一致估计量</a:t>
                </a:r>
                <a:r>
                  <a:rPr lang="zh-CN" altLang="en-US" sz="2400" dirty="0"/>
                  <a:t>？</a:t>
                </a:r>
                <a:endParaRPr lang="en-US" altLang="zh-CN" sz="2400" dirty="0"/>
              </a:p>
              <a:p>
                <a:r>
                  <a:rPr lang="en-CN" sz="2400" dirty="0"/>
                  <a:t>一致估计量是否为渐进无偏估计量</a:t>
                </a:r>
                <a:r>
                  <a:rPr lang="zh-CN" altLang="en-US" sz="2400" dirty="0"/>
                  <a:t>？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EBAB67-5167-70C8-48F3-DBDBE5107B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0D43A-3072-4EE1-174B-E185537028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615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0394-10ED-A579-235A-88EE0E60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E98DE7-CAA1-95F9-770E-AA326ADD83B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令总体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/>
              </a:p>
              <a:p>
                <a:r>
                  <a:rPr lang="en-CN" sz="2400" dirty="0"/>
                  <a:t>判断估计量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</m:t>
                    </m:r>
                    <m:bar>
                      <m:barPr>
                        <m:pos m:val="top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CN" sz="2400" dirty="0"/>
                  <a:t>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m:rPr>
                        <m:lit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N" sz="2400" dirty="0"/>
                  <a:t>的无偏性</a:t>
                </a:r>
              </a:p>
              <a:p>
                <a:endParaRPr lang="en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CN" sz="2400" dirty="0"/>
                  <a:t> 当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CN" sz="2400" dirty="0"/>
                  <a:t>渐进无偏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m:rPr>
                        <m:lit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CN" sz="2400" dirty="0"/>
                  <a:t>是无偏估计量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E98DE7-CAA1-95F9-770E-AA326ADD8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021DD-59CF-1090-6ADB-B28A23C2B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244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4744F-D336-435E-9263-78B353A8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A0C2DE-00EB-E8D2-945C-B96F0D6831F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令总体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</a:t>
                </a:r>
                <a:r>
                  <a:rPr lang="en-CN" sz="2400" dirty="0"/>
                  <a:t>比较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</m:t>
                    </m:r>
                    <m:bar>
                      <m:barPr>
                        <m:pos m:val="top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CN" sz="2400" dirty="0"/>
                  <a:t>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max</m:t>
                    </m:r>
                    <m:r>
                      <m:rPr>
                        <m:lit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CN" sz="2400" dirty="0"/>
                  <a:t>的均方误差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MSE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Var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:pPr lvl="1"/>
                <a:endParaRPr lang="en-CN" sz="2400" dirty="0"/>
              </a:p>
              <a:p>
                <a:pPr lvl="1"/>
                <a:endParaRPr lang="en-CN" sz="2400" dirty="0"/>
              </a:p>
              <a:p>
                <a:pPr lvl="1"/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A0C2DE-00EB-E8D2-945C-B96F0D6831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D1D26-E465-BBDF-904D-773200BAAB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428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B429C-CC3A-9389-867D-132EC988C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54D1-01E0-C1F2-41D3-EE5D4B6E1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00A963-769F-3863-3F8D-C15F9DFBE38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令总体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</a:t>
                </a:r>
                <a:r>
                  <a:rPr lang="en-CN" sz="2400" dirty="0"/>
                  <a:t>比较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</m:t>
                    </m:r>
                    <m:bar>
                      <m:barPr>
                        <m:pos m:val="top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CN" sz="2400" dirty="0"/>
                  <a:t>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max</m:t>
                    </m:r>
                    <m:r>
                      <m:rPr>
                        <m:lit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CN" sz="2400" dirty="0"/>
                  <a:t>的均方误差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m:rPr>
                        <m:lit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CN" sz="2400" dirty="0"/>
                  <a:t> 当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N" sz="2400" dirty="0"/>
                  <a:t>当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+1 </m:t>
                                </m:r>
                              </m:den>
                            </m:f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MSE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</m:oMath>
                </a14:m>
                <a:endParaRPr lang="en-CN" sz="2400" dirty="0"/>
              </a:p>
              <a:p>
                <a:pPr lvl="1"/>
                <a:endParaRPr lang="en-CN" sz="2400" dirty="0"/>
              </a:p>
              <a:p>
                <a:pPr lvl="1"/>
                <a:endParaRPr lang="en-CN" sz="2400" dirty="0"/>
              </a:p>
              <a:p>
                <a:pPr lvl="1"/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00A963-769F-3863-3F8D-C15F9DFBE3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BEF61-9557-DF05-8031-6333C15C16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43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9F2AE-47EC-FD21-0385-2301A74B5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8149-0F23-BA04-3FF1-6EADB3E87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38FEF5-E864-2E49-E816-614B0225A8F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令总体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</a:t>
                </a:r>
                <a:r>
                  <a:rPr lang="en-CN" sz="2400" dirty="0"/>
                  <a:t>比较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</m:t>
                    </m:r>
                    <m:bar>
                      <m:barPr>
                        <m:pos m:val="top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CN" sz="2400" dirty="0"/>
                  <a:t>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max</m:t>
                    </m:r>
                    <m:r>
                      <m:rPr>
                        <m:lit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CN" sz="2400" dirty="0"/>
                  <a:t>的均方误差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MSE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MSE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CN" sz="2400" dirty="0"/>
                  <a:t>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CN" sz="2400" dirty="0"/>
                  <a:t>是否为一致估计量</a:t>
                </a:r>
                <a:r>
                  <a:rPr lang="zh-CN" altLang="en-US" sz="2400" dirty="0"/>
                  <a:t>？</a:t>
                </a:r>
                <a:endParaRPr lang="en-CN" sz="2400" dirty="0"/>
              </a:p>
              <a:p>
                <a:pPr lvl="1"/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38FEF5-E864-2E49-E816-614B0225A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4F666-4DCE-0B8C-1ABF-F1E2621C99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214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66D30-CFD2-19A0-6FDE-FB87B52B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1D89E3-E06D-8C99-105D-D35EE33DD7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阶矩：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dirty="0">
                  <a:solidFill>
                    <a:srgbClr val="000000"/>
                  </a:solidFill>
                  <a:effectLst/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阶中心矩：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ba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CN" dirty="0"/>
                  <a:t>是否为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CN" dirty="0"/>
                  <a:t>的无偏估计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N" dirty="0"/>
                  <a:t>是否为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的无偏估计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ba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hr m:val="∑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ba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bar>
                              <m:barPr>
                                <m:pos m:val="top"/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</m:d>
                      </m:e>
                    </m:nary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nary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pos m:val="top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0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pos m:val="top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bar>
                              <m:barPr>
                                <m:pos m:val="top"/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bar>
                              <m:barPr>
                                <m:pos m:val="top"/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ba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Var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1D89E3-E06D-8C99-105D-D35EE33DD7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8AD65-06B9-932B-D563-695731CFC7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478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7CB7-5AAD-57F6-2267-F83EAEB9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C7D68-9937-32F0-A619-00EA9E2A17B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bar>
                                      <m:barPr>
                                        <m:pos m:val="top"/>
                                        <m:ctrlP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bar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rgbClr val="000000"/>
                  </a:solidFill>
                </a:endParaRPr>
              </a:p>
              <a:p>
                <a:r>
                  <a:rPr lang="zh-CN" altLang="en-US" dirty="0"/>
                  <a:t>样本方差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ba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b="0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bar>
                                      <m:barPr>
                                        <m:pos m:val="top"/>
                                        <m:ctrlP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bar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rgbClr val="000000"/>
                  </a:solidFill>
                </a:endParaRPr>
              </a:p>
              <a:p>
                <a:r>
                  <a:rPr lang="zh-CN" altLang="en-US" dirty="0"/>
                  <a:t>样本方差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b="0" dirty="0">
                    <a:solidFill>
                      <a:srgbClr val="000000"/>
                    </a:solidFill>
                  </a:rPr>
                  <a:t>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>
                    <a:solidFill>
                      <a:srgbClr val="000000"/>
                    </a:solidFill>
                  </a:rPr>
                  <a:t>的无偏估计量</a:t>
                </a:r>
                <a:endParaRPr lang="en-US" altLang="zh-CN" b="0" dirty="0">
                  <a:solidFill>
                    <a:srgbClr val="000000"/>
                  </a:solidFill>
                </a:endParaRPr>
              </a:p>
              <a:p>
                <a:r>
                  <a:rPr lang="zh-CN" altLang="en-US" b="0" dirty="0">
                    <a:solidFill>
                      <a:srgbClr val="000000"/>
                    </a:solidFill>
                  </a:rPr>
                  <a:t>二阶中心矩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的渐进无偏估计量</a:t>
                </a:r>
                <a:endParaRPr lang="en-US" altLang="zh-CN" b="0" dirty="0">
                  <a:solidFill>
                    <a:srgbClr val="000000"/>
                  </a:solidFill>
                </a:endParaRPr>
              </a:p>
              <a:p>
                <a:endParaRPr lang="en-US" altLang="zh-CN" b="0" dirty="0">
                  <a:solidFill>
                    <a:srgbClr val="000000"/>
                  </a:solidFill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C7D68-9937-32F0-A619-00EA9E2A1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90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89D27-60CC-C0DA-54EE-0413F37174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72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51DC-6742-1F5E-6135-886775E5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29355-8325-9A13-A0EA-D861BC665E1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总体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。判断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altLang="zh-CN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bar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CN" sz="2400" dirty="0"/>
                  <a:t>的独立性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r>
                  <a:rPr lang="en-CN" sz="2400" dirty="0"/>
                  <a:t>考虑正交矩阵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sz="2400" dirty="0"/>
                  <a:t>，第一行每个元素均为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sz="2400" dirty="0"/>
                  <a:t>，其余行任取</a:t>
                </a:r>
                <a:endParaRPr lang="en-US" altLang="zh-CN" sz="2400" dirty="0"/>
              </a:p>
              <a:p>
                <a:r>
                  <a:rPr lang="zh-CN" altLang="en-US" sz="2400" dirty="0"/>
                  <a:t>令随机向量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，令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2400" dirty="0"/>
                  <a:t>，注意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sz="2400" dirty="0"/>
                  <a:t>服从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N" sz="2400" dirty="0"/>
                  <a:t>维高斯分布</a:t>
                </a:r>
                <a:r>
                  <a:rPr lang="zh-CN" altLang="en-US" sz="2400" dirty="0"/>
                  <a:t>，且有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=(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,0,0,…, 0)</m:t>
                    </m:r>
                  </m:oMath>
                </a14:m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altLang="zh-CN" sz="2400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bar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d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pos m:val="top"/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</m:e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sz="2400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相互独立，因此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与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相互独立</a:t>
                </a:r>
                <a:endParaRPr lang="en-US" altLang="zh-CN" sz="2400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400" b="0" dirty="0">
                    <a:solidFill>
                      <a:srgbClr val="000000"/>
                    </a:solidFill>
                  </a:rPr>
                  <a:t>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服从何种分布？</a:t>
                </a:r>
                <a:endParaRPr lang="en-US" altLang="zh-CN" sz="2400" dirty="0">
                  <a:solidFill>
                    <a:srgbClr val="000000"/>
                  </a:solidFill>
                </a:endParaRPr>
              </a:p>
              <a:p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29355-8325-9A13-A0EA-D861BC665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048" b="-2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51007-1342-E2A5-047A-C65CD22405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49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45B60-7D21-ECB8-028C-533F09CB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参数估计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767C3-2F02-497A-835E-CEA5B78313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CN" sz="2800" b="0" dirty="0">
                <a:solidFill>
                  <a:schemeClr val="tx1"/>
                </a:solidFill>
              </a:rPr>
              <a:t>统计学</a:t>
            </a:r>
            <a:r>
              <a:rPr lang="zh-CN" altLang="en-US" sz="2800" b="0" dirty="0">
                <a:solidFill>
                  <a:schemeClr val="tx1"/>
                </a:solidFill>
              </a:rPr>
              <a:t>的基本概念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CN" sz="2800" b="0" dirty="0">
                <a:solidFill>
                  <a:schemeClr val="tx1"/>
                </a:solidFill>
              </a:rPr>
              <a:t>点</a:t>
            </a:r>
            <a:r>
              <a:rPr lang="zh-CN" altLang="en-US" sz="2800" b="0" dirty="0">
                <a:solidFill>
                  <a:schemeClr val="tx1"/>
                </a:solidFill>
              </a:rPr>
              <a:t>估计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CN" sz="2800" dirty="0"/>
              <a:t>区间</a:t>
            </a:r>
            <a:r>
              <a:rPr lang="zh-CN" altLang="en-US" sz="2800" dirty="0"/>
              <a:t>估计</a:t>
            </a:r>
            <a:endParaRPr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9B686-0DEF-89E1-80AD-19BE0B1ED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7147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5B5A6-C2AB-241E-0C9A-F672A698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B34ED-D157-7E81-39FE-62BA32807D8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相互独立且</a:t>
                </a:r>
                <a:r>
                  <a:rPr lang="zh-CN" altLang="en-US" dirty="0"/>
                  <a:t>对于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N" dirty="0"/>
                  <a:t>独立同分布且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/>
              </a:p>
              <a:p>
                <a:pPr lvl="1"/>
                <a:r>
                  <a:rPr lang="zh-CN" altLang="en-US" dirty="0"/>
                  <a:t>由作业三，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zh-CN" altLang="en-US" dirty="0"/>
                  <a:t>，也即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CN" dirty="0"/>
              </a:p>
              <a:p>
                <a:pPr lvl="1"/>
                <a:r>
                  <a:rPr lang="en-US" dirty="0" err="1"/>
                  <a:t>因此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因此有</a:t>
                </a:r>
                <a:r>
                  <a:rPr lang="en-US" altLang="zh-CN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B34ED-D157-7E81-39FE-62BA32807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80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9824E-8545-DD34-A9BA-15A9B857E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517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E853B-CF5D-6B78-A427-B20FF932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79A25-42BB-9EAA-F227-3A2EBAE4498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b="1" dirty="0"/>
                  <a:t>点估计</a:t>
                </a:r>
                <a:r>
                  <a:rPr lang="zh-CN" altLang="en-US" dirty="0"/>
                  <a:t>：估计分布中所含有的未知参数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已知总体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，估计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已知总体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，估计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b="1" dirty="0"/>
                  <a:t>估计量</a:t>
                </a:r>
                <a:r>
                  <a:rPr lang="zh-CN" altLang="en-US" dirty="0"/>
                  <a:t>：用来估计未知参数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的统计量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设计估计量的</a:t>
                </a:r>
                <a:r>
                  <a:rPr lang="zh-CN" altLang="en-CN" dirty="0"/>
                  <a:t>常用方法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矩法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最大似然估计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79A25-42BB-9EAA-F227-3A2EBAE44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E9FFC-E39D-21F2-5B6F-963A12675F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6945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0397-3B5B-B5EE-ED29-C4870871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8B39B7-9B6C-D25E-4341-06A6FE973A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矩法：</a:t>
                </a:r>
                <a:r>
                  <a:rPr lang="zh-CN" altLang="en-CN" dirty="0"/>
                  <a:t>用</a:t>
                </a:r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样本矩去替换总体矩</a:t>
                </a:r>
                <a:endParaRPr lang="en-US" altLang="zh-CN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endParaRPr lang="en-US" altLang="zh-CN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r>
                  <a:rPr lang="en-US" altLang="zh-CN" dirty="0">
                    <a:solidFill>
                      <a:srgbClr val="000000"/>
                    </a:solidFill>
                    <a:latin typeface="Helvetica" pitchFamily="2" charset="0"/>
                  </a:rPr>
                  <a:t>1. </a:t>
                </a:r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将</a:t>
                </a:r>
                <a:r>
                  <a:rPr lang="zh-CN" altLang="en-US" dirty="0"/>
                  <a:t>未知参数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表示为总体前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阶矩的函数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是</a:t>
                </a:r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总体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阶原点矩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阶中心矩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2. </a:t>
                </a:r>
                <a:r>
                  <a:rPr lang="zh-CN" altLang="en-US" dirty="0"/>
                  <a:t>用样本的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阶矩或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阶中心矩替换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阶矩：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dirty="0">
                  <a:solidFill>
                    <a:srgbClr val="000000"/>
                  </a:solidFill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阶中心矩：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ba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也可以用样本方差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替换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8B39B7-9B6C-D25E-4341-06A6FE973A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 b="-40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635FE-4BC6-E1EB-78D8-CED566A59A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056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BF67-90D4-3771-11FB-8CE5B0AD3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E54EF-AF51-E2CD-F2B4-DD0A2EA6FA1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矩法：</a:t>
                </a:r>
                <a:r>
                  <a:rPr lang="zh-CN" altLang="en-CN" sz="2400" dirty="0"/>
                  <a:t>用</a:t>
                </a:r>
                <a:r>
                  <a:rPr lang="zh-CN" altLang="en-US" sz="240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样本矩去替换总体矩</a:t>
                </a:r>
                <a:endParaRPr lang="en-US" altLang="zh-CN" sz="2400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endParaRPr lang="en-CN" sz="2400" dirty="0"/>
              </a:p>
              <a:p>
                <a:r>
                  <a:rPr lang="en-US" sz="2400" dirty="0"/>
                  <a:t>例1</a:t>
                </a:r>
                <a:r>
                  <a:rPr lang="zh-CN" altLang="en-US" sz="2400" dirty="0"/>
                  <a:t>：</a:t>
                </a:r>
                <a:r>
                  <a:rPr lang="zh-CN" altLang="en-CN" sz="2400" dirty="0"/>
                  <a:t>已知</a:t>
                </a:r>
                <a:r>
                  <a:rPr lang="en-CN" sz="2400" dirty="0"/>
                  <a:t>总体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。用矩法设计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N" sz="2400" dirty="0"/>
                  <a:t>的估计量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</m:t>
                    </m:r>
                    <m:bar>
                      <m:barPr>
                        <m:pos m:val="top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:r>
                  <a:rPr lang="en-US" sz="2400" dirty="0"/>
                  <a:t>例2</a:t>
                </a:r>
                <a:r>
                  <a:rPr lang="zh-CN" altLang="en-US" sz="2400" dirty="0"/>
                  <a:t>：</a:t>
                </a:r>
                <a:r>
                  <a:rPr lang="zh-CN" altLang="en-CN" sz="2400" dirty="0"/>
                  <a:t>已知</a:t>
                </a:r>
                <a:r>
                  <a:rPr lang="en-CN" sz="2400" dirty="0"/>
                  <a:t>总体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。用矩法设计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CN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N" sz="2400" dirty="0"/>
                  <a:t>的估计量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Var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altLang="zh-CN" sz="24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3⋅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Var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Var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altLang="zh-CN" sz="2400" b="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3⋅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3⋅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zh-CN" sz="2400" b="0" dirty="0"/>
              </a:p>
              <a:p>
                <a:pPr lvl="1"/>
                <a:endParaRPr lang="en-CN" sz="2400" dirty="0"/>
              </a:p>
              <a:p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E54EF-AF51-E2CD-F2B4-DD0A2EA6F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3542D-61D2-7555-46A0-69B5D6C298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328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B45E-A9D0-0BF7-F424-9951D816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69A4D-C11D-26C2-73A8-18310738781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sz="2400" dirty="0"/>
                  <a:t>例3</a:t>
                </a:r>
                <a:r>
                  <a:rPr lang="zh-CN" altLang="en-US" sz="2400" dirty="0"/>
                  <a:t>：</a:t>
                </a:r>
                <a:r>
                  <a:rPr lang="zh-CN" altLang="en-CN" sz="2400" dirty="0"/>
                  <a:t>已知</a:t>
                </a:r>
                <a:r>
                  <a:rPr lang="en-CN" sz="2400" dirty="0"/>
                  <a:t>总体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。用矩法设计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400" dirty="0"/>
                  <a:t>的估计量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bar>
                          <m:barPr>
                            <m:pos m:val="top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</m:den>
                    </m:f>
                  </m:oMath>
                </a14:m>
                <a:endParaRPr lang="en-CN" sz="24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 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:r>
                  <a:rPr lang="en-US" sz="2400" dirty="0"/>
                  <a:t>例4</a:t>
                </a:r>
                <a:r>
                  <a:rPr lang="zh-CN" altLang="en-US" sz="2400" dirty="0"/>
                  <a:t>：</a:t>
                </a:r>
                <a:r>
                  <a:rPr lang="zh-CN" altLang="en-CN" sz="2400" dirty="0"/>
                  <a:t>已知</a:t>
                </a:r>
                <a:r>
                  <a:rPr lang="en-CN" sz="2400" dirty="0"/>
                  <a:t>总体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。用矩法设计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N" sz="240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N" sz="2400" dirty="0"/>
                  <a:t>的估计量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)⇒</m:t>
                    </m:r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N" sz="2400" dirty="0"/>
                  <a:t>或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N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sz="240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pos m:val="to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69A4D-C11D-26C2-73A8-183107387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BEEE6-0761-A58C-82BF-556B0BE0E6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348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FEF52-7198-D3B7-B68F-7760A687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7AAC8-6450-3162-2AC1-482DC89428B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sz="2400" dirty="0"/>
                  <a:t>例4</a:t>
                </a:r>
                <a:r>
                  <a:rPr lang="zh-CN" altLang="en-US" sz="2400" dirty="0"/>
                  <a:t>：</a:t>
                </a:r>
                <a:r>
                  <a:rPr lang="zh-CN" altLang="en-CN" sz="2400" dirty="0"/>
                  <a:t>已知</a:t>
                </a:r>
                <a:r>
                  <a:rPr lang="en-CN" sz="2400" dirty="0"/>
                  <a:t>总体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。用矩法设计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N" sz="240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N" sz="2400" dirty="0"/>
                  <a:t>的估计量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CN" sz="2400" dirty="0"/>
                      <m:t>的估计量</m:t>
                    </m:r>
                  </m:oMath>
                </a14:m>
                <a:r>
                  <a:rPr lang="zh-CN" altLang="en-US" sz="2400" dirty="0"/>
                  <a:t>：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pos m:val="to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N" sz="2400" dirty="0"/>
              </a:p>
              <a:p>
                <a:r>
                  <a:rPr lang="en-CN" sz="2400" dirty="0"/>
                  <a:t>比较三者的均方误差</a:t>
                </a:r>
                <a:r>
                  <a:rPr lang="zh-CN" altLang="en-US" sz="2400" dirty="0"/>
                  <a:t>？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ba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pos m:val="top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pos m:val="to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MSE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sz="2400" dirty="0"/>
                  <a:t>，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</a:rPr>
                      <m:t>MSE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MSE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</a:rPr>
                      <m:t>MSE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7AAC8-6450-3162-2AC1-482DC8942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6DD76-10BB-FDEE-CC95-8E699D7D7F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5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3F144-D191-E510-A407-A2D3CCD9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C2FA11-A1DE-6A8F-110D-F04269585E7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sz="2400" dirty="0"/>
                  <a:t>例5</a:t>
                </a:r>
                <a:r>
                  <a:rPr lang="zh-CN" altLang="en-US" sz="2400" dirty="0"/>
                  <a:t>：</a:t>
                </a:r>
                <a:r>
                  <a:rPr lang="zh-CN" altLang="en-CN" sz="2400" dirty="0"/>
                  <a:t>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{1, 2,…,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N" sz="2400" dirty="0"/>
                  <a:t>中等概率</a:t>
                </a:r>
                <a:r>
                  <a:rPr lang="zh-CN" altLang="en-US" sz="2400" dirty="0"/>
                  <a:t>且不放回</a:t>
                </a:r>
                <a:r>
                  <a:rPr lang="en-CN" sz="2400" dirty="0"/>
                  <a:t>地抽取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N" sz="2400" dirty="0"/>
                  <a:t>个样本</a:t>
                </a:r>
                <a:r>
                  <a:rPr lang="zh-CN" altLang="en-US" sz="2400" dirty="0"/>
                  <a:t>。设计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CN" sz="2400" dirty="0"/>
                  <a:t>的估计量</a:t>
                </a:r>
              </a:p>
              <a:p>
                <a:endParaRPr lang="en-US" altLang="zh-CN" sz="2400" b="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N" sz="2400" dirty="0"/>
                  <a:t>不独立</a:t>
                </a:r>
                <a:r>
                  <a:rPr lang="zh-CN" altLang="en-US" sz="2400" dirty="0"/>
                  <a:t>，不符合简单随机样本的情况</a:t>
                </a:r>
                <a:endParaRPr lang="en-US" altLang="zh-CN" sz="2400" dirty="0"/>
              </a:p>
              <a:p>
                <a:endParaRPr lang="en-US" altLang="zh-CN" sz="2400" b="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̂"/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=2</m:t>
                    </m:r>
                    <m:bar>
                      <m:barPr>
                        <m:pos m:val="top"/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altLang="zh-CN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CN" sz="2400" dirty="0"/>
              </a:p>
              <a:p>
                <a:r>
                  <a:rPr lang="en-CN" sz="2400" dirty="0"/>
                  <a:t>判断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bar>
                      <m:barPr>
                        <m:pos m:val="top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CN" sz="2400" dirty="0"/>
                  <a:t>的无偏性</a:t>
                </a:r>
                <a:r>
                  <a:rPr lang="zh-CN" altLang="en-US" sz="2400" dirty="0"/>
                  <a:t>，并计算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CN" sz="2400" dirty="0"/>
                  <a:t>的均方误差</a:t>
                </a:r>
              </a:p>
              <a:p>
                <a:endParaRPr lang="en-CN" sz="2400" dirty="0"/>
              </a:p>
              <a:p>
                <a:endParaRPr lang="en-CN" sz="2400" dirty="0"/>
              </a:p>
              <a:p>
                <a:endParaRPr lang="en-CN" sz="2400" dirty="0"/>
              </a:p>
              <a:p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C2FA11-A1DE-6A8F-110D-F04269585E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94553-7E66-A115-8D1E-0876E20E4E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002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633AD-0900-77B5-04DE-1E480753E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CE80-0EFD-2FEC-9471-46F7C4C5F2D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+⋯+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CN" sz="2400" dirty="0"/>
              </a:p>
              <a:p>
                <a:r>
                  <a:rPr lang="zh-CN" altLang="en-US" sz="2400" b="0" dirty="0">
                    <a:solidFill>
                      <a:srgbClr val="000000"/>
                    </a:solidFill>
                  </a:rPr>
                  <a:t>如何计算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/>
                  <a:t>？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CN" sz="2400" dirty="0"/>
                  <a:t>是无偏估计量</a:t>
                </a:r>
              </a:p>
              <a:p>
                <a:endParaRPr lang="en-CN" sz="2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MSE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m:rPr>
                        <m:sty m:val="p"/>
                      </m:rP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</m:e>
                    </m:d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+…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MSE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:pPr marL="0" indent="0">
                  <a:buNone/>
                </a:pPr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CE80-0EFD-2FEC-9471-46F7C4C5F2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2C4D-13D7-D879-5E90-876F3CDA11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639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4F53-60C5-6003-C8B4-7BDA0B8FF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6811A-B1AC-AB86-84DE-199F1C80778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b="1" dirty="0"/>
                  <a:t>点估计</a:t>
                </a:r>
                <a:r>
                  <a:rPr lang="zh-CN" altLang="en-US" sz="2400" dirty="0"/>
                  <a:t>：给定样本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，估计分布中所含有的未知参数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2400" b="1" dirty="0"/>
              </a:p>
              <a:p>
                <a:r>
                  <a:rPr lang="zh-CN" altLang="en-US" sz="2400" b="1" dirty="0"/>
                  <a:t>最大似然估计</a:t>
                </a:r>
                <a:r>
                  <a:rPr lang="zh-CN" altLang="en-US" sz="2400" dirty="0"/>
                  <a:t>：选择参数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，使得</a:t>
                </a:r>
                <a:r>
                  <a:rPr lang="zh-CN" altLang="en-CN" sz="2400" b="1" dirty="0"/>
                  <a:t>似然函数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最大</a:t>
                </a:r>
                <a:endParaRPr lang="en-US" altLang="zh-CN" sz="2400" dirty="0"/>
              </a:p>
              <a:p>
                <a:r>
                  <a:rPr lang="zh-CN" altLang="en-US" sz="2400" b="1" dirty="0"/>
                  <a:t>最大似然估计量</a:t>
                </a:r>
                <a:r>
                  <a:rPr lang="zh-CN" altLang="en-US" sz="2400" dirty="0"/>
                  <a:t>：</a:t>
                </a:r>
                <a:r>
                  <a:rPr lang="zh-CN" altLang="en-CN" sz="2400" dirty="0"/>
                  <a:t>满足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的统计量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例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：</a:t>
                </a:r>
                <a:r>
                  <a:rPr lang="zh-CN" altLang="en-CN" sz="2400" dirty="0"/>
                  <a:t>已知</a:t>
                </a:r>
                <a:r>
                  <a:rPr lang="zh-CN" altLang="en-US" sz="2400" dirty="0"/>
                  <a:t>某网站不同用户点击广告的情况服从参数为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N" sz="2400" dirty="0"/>
                  <a:t>的伯努利分布</a:t>
                </a:r>
                <a:r>
                  <a:rPr lang="zh-CN" altLang="en-US" sz="2400" dirty="0"/>
                  <a:t>。给定简单随机样本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，求未知参数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400" dirty="0"/>
                  <a:t>的最大似然估计。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6811A-B1AC-AB86-84DE-199F1C8077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D5A8E-C0B4-05E2-F924-33F012562D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8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3C886-E736-E635-C2C0-FB6FBFE1C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791E1-E080-2B2B-70B4-8315BF925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E770FF-5CD2-A4E3-BA5B-FD36903F0C9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sz="2400" b="1" dirty="0"/>
                  <a:t>最大似然估计</a:t>
                </a:r>
                <a:r>
                  <a:rPr lang="zh-CN" altLang="en-US" sz="2400" dirty="0"/>
                  <a:t>：选择参数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，使得</a:t>
                </a:r>
                <a:r>
                  <a:rPr lang="zh-CN" altLang="en-CN" sz="2400" b="1" dirty="0"/>
                  <a:t>似然函数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最大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例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：</a:t>
                </a:r>
                <a:r>
                  <a:rPr lang="zh-CN" altLang="en-CN" sz="2400" dirty="0"/>
                  <a:t>已知</a:t>
                </a:r>
                <a:r>
                  <a:rPr lang="zh-CN" altLang="en-US" sz="2400" dirty="0"/>
                  <a:t>某网站不同用户点击广告的情况服从参数为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N" sz="2400" dirty="0"/>
                  <a:t>的伯努利分布</a:t>
                </a:r>
                <a:r>
                  <a:rPr lang="zh-CN" altLang="en-US" sz="2400" dirty="0"/>
                  <a:t>。给定简单随机样本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，求未知参数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400" dirty="0"/>
                  <a:t>的最大似然估计。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−∑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CN" sz="2400" dirty="0"/>
              </a:p>
              <a:p>
                <a:r>
                  <a:rPr lang="en-CN" sz="2400" dirty="0"/>
                  <a:t>选择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N" sz="2400" dirty="0"/>
                  <a:t>最大化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CN" sz="2400" dirty="0"/>
              </a:p>
              <a:p>
                <a:r>
                  <a:rPr lang="en-CN" sz="2400" dirty="0"/>
                  <a:t>对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N" sz="2400" dirty="0"/>
                  <a:t>求导</a:t>
                </a:r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−∑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−∑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−∑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−∑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E770FF-5CD2-A4E3-BA5B-FD36903F0C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ED28C-F750-1F68-DD04-5A69A9794D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727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0035D-3BC6-1EA9-0298-314A47A0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统计学的基本概念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F51E6F-E8F8-158D-208B-4EE5FD419D7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181" y="1371562"/>
                <a:ext cx="11659402" cy="5333856"/>
              </a:xfrm>
            </p:spPr>
            <p:txBody>
              <a:bodyPr/>
              <a:lstStyle/>
              <a:p>
                <a:r>
                  <a:rPr lang="en-US" sz="2400" dirty="0"/>
                  <a:t>概率论</a:t>
                </a:r>
                <a:r>
                  <a:rPr lang="zh-CN" altLang="en-US" sz="2400" dirty="0"/>
                  <a:t>：假设概率分布已知</a:t>
                </a:r>
                <a:endParaRPr lang="en-US" altLang="zh-CN" sz="2400" dirty="0"/>
              </a:p>
              <a:p>
                <a:r>
                  <a:rPr lang="zh-CN" altLang="en-US" sz="2400" dirty="0"/>
                  <a:t>统计学：利用观察到的</a:t>
                </a:r>
                <a:r>
                  <a:rPr lang="zh-CN" altLang="en-US" dirty="0"/>
                  <a:t>数据</a:t>
                </a:r>
                <a:r>
                  <a:rPr lang="zh-CN" altLang="en-US" sz="2400" dirty="0"/>
                  <a:t>，推断出数据背后的分布的性质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例：给定广告的点击数据，如何估计广告的平均点击率？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b="1" dirty="0"/>
                  <a:t>总体</a:t>
                </a:r>
                <a:r>
                  <a:rPr lang="zh-CN" altLang="en-US" sz="2400" dirty="0"/>
                  <a:t>：</a:t>
                </a:r>
                <a:r>
                  <a:rPr lang="zh-CN" altLang="en-US" dirty="0"/>
                  <a:t>研究对象的全体</a:t>
                </a:r>
              </a:p>
              <a:p>
                <a:r>
                  <a:rPr lang="zh-CN" altLang="en-US" b="1" dirty="0"/>
                  <a:t>个体</a:t>
                </a:r>
                <a:r>
                  <a:rPr lang="zh-CN" altLang="en-US" dirty="0"/>
                  <a:t>：总体的每个成员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通常只关心个体的数量指标值</a:t>
                </a:r>
                <a:endParaRPr lang="en-US" altLang="zh-CN" dirty="0"/>
              </a:p>
              <a:p>
                <a:pPr lvl="1"/>
                <a:r>
                  <a:rPr lang="zh-CN" altLang="en-US" sz="2000" dirty="0"/>
                  <a:t>用概率分布描述总体，</a:t>
                </a:r>
                <a:r>
                  <a:rPr lang="zh-CN" altLang="en-US" dirty="0"/>
                  <a:t>数量指标值为服从该分布的随机变量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F51E6F-E8F8-158D-208B-4EE5FD419D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181" y="1371562"/>
                <a:ext cx="11659402" cy="5333856"/>
              </a:xfrm>
              <a:blipFill>
                <a:blip r:embed="rId2"/>
                <a:stretch>
                  <a:fillRect l="-435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82BA9-C05B-A235-BF97-3A6CE44E8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499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2095A-92B5-7506-F2F4-352FA4BB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2CAA2-E339-B36E-8C57-42BAA5EDEB0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sz="2400" b="1" dirty="0"/>
                  <a:t>最大似然估计（</a:t>
                </a:r>
                <a:r>
                  <a:rPr lang="en-US" altLang="zh-CN" sz="2400" b="1" dirty="0"/>
                  <a:t>MLE</a:t>
                </a:r>
                <a:r>
                  <a:rPr lang="zh-CN" altLang="en-US" sz="2400" b="1" dirty="0"/>
                  <a:t>）</a:t>
                </a:r>
                <a:r>
                  <a:rPr lang="zh-CN" altLang="en-US" sz="2400" dirty="0"/>
                  <a:t>：选择参数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，使得</a:t>
                </a:r>
                <a:r>
                  <a:rPr lang="zh-CN" altLang="en-CN" sz="2400" b="1" dirty="0"/>
                  <a:t>似然函数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最大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例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：</a:t>
                </a:r>
                <a:r>
                  <a:rPr lang="zh-CN" altLang="en-CN" sz="2400" dirty="0"/>
                  <a:t>某</a:t>
                </a:r>
                <a:r>
                  <a:rPr lang="zh-CN" altLang="en-US" sz="2400" dirty="0"/>
                  <a:t>超算中心每日收到的任务数量服从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。给定简单随机样本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，求未知参数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400" dirty="0"/>
                  <a:t>的最大似然估计。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∑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∏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CN" sz="2400" dirty="0"/>
              </a:p>
              <a:p>
                <a:r>
                  <a:rPr lang="en-CN" sz="2400" dirty="0"/>
                  <a:t>选择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N" sz="2400" dirty="0"/>
                  <a:t>最大化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r>
                  <a:rPr lang="en-CN" sz="2400" dirty="0"/>
                  <a:t>求导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endParaRPr lang="en-CN" sz="2400" dirty="0"/>
              </a:p>
              <a:p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2CAA2-E339-B36E-8C57-42BAA5EDEB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 r="-2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41CAA-C8F5-BFB3-2416-83BAE8CD61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95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284D-F086-4409-8C8A-FCB81806C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2F2F9F-55D4-4D8F-8DB2-81B4C681661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sz="2400" b="1" dirty="0"/>
                  <a:t>最大似然估计（</a:t>
                </a:r>
                <a:r>
                  <a:rPr lang="en-US" altLang="zh-CN" sz="2400" b="1" dirty="0"/>
                  <a:t>MLE</a:t>
                </a:r>
                <a:r>
                  <a:rPr lang="zh-CN" altLang="en-US" sz="2400" b="1" dirty="0"/>
                  <a:t>）</a:t>
                </a:r>
                <a:r>
                  <a:rPr lang="zh-CN" altLang="en-US" sz="2400" dirty="0"/>
                  <a:t>：选择参数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，使得</a:t>
                </a:r>
                <a:r>
                  <a:rPr lang="zh-CN" altLang="en-CN" sz="2400" b="1" dirty="0"/>
                  <a:t>似然函数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最大</a:t>
                </a:r>
                <a:endParaRPr lang="en-US" altLang="zh-CN" sz="2400" dirty="0"/>
              </a:p>
              <a:p>
                <a:r>
                  <a:rPr lang="en-CN" sz="2400" dirty="0"/>
                  <a:t>对于简单随机样本</a:t>
                </a:r>
                <a:r>
                  <a:rPr lang="zh-CN" altLang="en-US" sz="2400" dirty="0"/>
                  <a:t>，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400" b="0" dirty="0"/>
              </a:p>
              <a:p>
                <a:r>
                  <a:rPr lang="en-CN" sz="2400" dirty="0"/>
                  <a:t>最大化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CN" sz="2400" dirty="0"/>
                  <a:t>等价于最大化</a:t>
                </a:r>
                <a:r>
                  <a:rPr lang="en-CN" sz="2400" b="1" dirty="0"/>
                  <a:t>对数</a:t>
                </a:r>
                <a:r>
                  <a:rPr lang="zh-CN" altLang="en-CN" sz="2400" b="1" dirty="0"/>
                  <a:t>似然函数</a:t>
                </a:r>
                <a:r>
                  <a:rPr lang="en-CN" altLang="zh-CN" sz="2400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:r>
                  <a:rPr lang="zh-CN" altLang="en-US" sz="2400" dirty="0"/>
                  <a:t>例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：</a:t>
                </a:r>
                <a:r>
                  <a:rPr lang="zh-CN" altLang="en-CN" sz="2400" dirty="0"/>
                  <a:t>某</a:t>
                </a:r>
                <a:r>
                  <a:rPr lang="zh-CN" altLang="en-US" sz="2400" dirty="0"/>
                  <a:t>超算中心每日收到的任务数量服从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。给定简单随机样本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，求未知参数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400" dirty="0"/>
                  <a:t>的最大似然估计。</a:t>
                </a:r>
                <a:endParaRPr lang="en-US" altLang="zh-CN" sz="2400" dirty="0"/>
              </a:p>
              <a:p>
                <a:endParaRPr lang="en-CN" sz="2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ln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!))</m:t>
                        </m:r>
                      </m:e>
                    </m:nary>
                  </m:oMath>
                </a14:m>
                <a:endParaRPr lang="en-CN" sz="2400" dirty="0"/>
              </a:p>
              <a:p>
                <a:r>
                  <a:rPr lang="en-CN" sz="2400" dirty="0"/>
                  <a:t>对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N" sz="2400" dirty="0"/>
                  <a:t>求导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CN" sz="2400" dirty="0"/>
              </a:p>
              <a:p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2F2F9F-55D4-4D8F-8DB2-81B4C6816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 r="-2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FCDC6-2502-8644-C54B-44C38EACE3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572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6EB10-E561-A892-DEE9-90BBE7FD7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70A76-CBD1-4943-759D-9C05DC120C6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当总体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sz="2400" dirty="0"/>
                  <a:t>为连续型</a:t>
                </a:r>
                <a:r>
                  <a:rPr lang="zh-CN" altLang="en-US" sz="2400" dirty="0"/>
                  <a:t>，定义</a:t>
                </a:r>
                <a:r>
                  <a:rPr lang="zh-CN" altLang="en-CN" sz="2400" b="1" dirty="0"/>
                  <a:t>似然函数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/>
              </a:p>
              <a:p>
                <a:r>
                  <a:rPr lang="zh-CN" altLang="en-US" sz="2400" b="1" dirty="0"/>
                  <a:t>最大似然估计（</a:t>
                </a:r>
                <a:r>
                  <a:rPr lang="en-US" altLang="zh-CN" sz="2400" b="1" dirty="0"/>
                  <a:t>MLE</a:t>
                </a:r>
                <a:r>
                  <a:rPr lang="zh-CN" altLang="en-US" sz="2400" b="1" dirty="0"/>
                  <a:t>）</a:t>
                </a:r>
                <a:r>
                  <a:rPr lang="zh-CN" altLang="en-US" sz="2400" dirty="0"/>
                  <a:t>：选择参数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，使得</a:t>
                </a:r>
                <a:r>
                  <a:rPr lang="zh-CN" altLang="en-CN" sz="2400" b="1" dirty="0"/>
                  <a:t>似然函数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最大</a:t>
                </a:r>
              </a:p>
              <a:p>
                <a:endParaRPr lang="en-CN" sz="2400" dirty="0"/>
              </a:p>
              <a:p>
                <a:r>
                  <a:rPr lang="en-CN" sz="2400" dirty="0"/>
                  <a:t>例</a:t>
                </a:r>
                <a:r>
                  <a:rPr lang="en-US" altLang="zh-CN" sz="2400" dirty="0"/>
                  <a:t>3</a:t>
                </a:r>
                <a:r>
                  <a:rPr lang="zh-CN" altLang="en-US" sz="2400" dirty="0"/>
                  <a:t>：令总体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/>
                  <a:t>服从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。给定简单随机样本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，求未知参数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的最大似然估计。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,…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CN" sz="2400" dirty="0"/>
              </a:p>
              <a:p>
                <a:r>
                  <a:rPr lang="en-CN" sz="2400" dirty="0"/>
                  <a:t>最大化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max</m:t>
                    </m:r>
                    <m:r>
                      <m:rPr>
                        <m:lit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70A76-CBD1-4943-759D-9C05DC120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258F4-D1CB-EDEA-D0D4-D292BEAE6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962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ABF01-377E-60C7-9E9C-6E286AD5F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03FDA-3045-6F91-34C1-B67C2141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94CECC-E40C-6253-7E48-800544E7EB8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当总体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sz="2400" dirty="0"/>
                  <a:t>为连续型</a:t>
                </a:r>
                <a:r>
                  <a:rPr lang="zh-CN" altLang="en-US" sz="2400" dirty="0"/>
                  <a:t>，定义</a:t>
                </a:r>
                <a:r>
                  <a:rPr lang="zh-CN" altLang="en-CN" sz="2400" b="1" dirty="0"/>
                  <a:t>似然函数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/>
              </a:p>
              <a:p>
                <a:r>
                  <a:rPr lang="zh-CN" altLang="en-US" sz="2400" b="1" dirty="0"/>
                  <a:t>最大似然估计（</a:t>
                </a:r>
                <a:r>
                  <a:rPr lang="en-US" altLang="zh-CN" sz="2400" b="1" dirty="0"/>
                  <a:t>MLE</a:t>
                </a:r>
                <a:r>
                  <a:rPr lang="zh-CN" altLang="en-US" sz="2400" b="1" dirty="0"/>
                  <a:t>）</a:t>
                </a:r>
                <a:r>
                  <a:rPr lang="zh-CN" altLang="en-US" sz="2400" dirty="0"/>
                  <a:t>：选择参数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，使得</a:t>
                </a:r>
                <a:r>
                  <a:rPr lang="zh-CN" altLang="en-CN" sz="2400" b="1" dirty="0"/>
                  <a:t>似然函数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最大</a:t>
                </a:r>
              </a:p>
              <a:p>
                <a:endParaRPr lang="en-CN" sz="2400" dirty="0"/>
              </a:p>
              <a:p>
                <a:r>
                  <a:rPr lang="en-CN" sz="2400" dirty="0"/>
                  <a:t>例</a:t>
                </a:r>
                <a:r>
                  <a:rPr lang="en-US" sz="2400" dirty="0"/>
                  <a:t>4</a:t>
                </a:r>
                <a:r>
                  <a:rPr lang="zh-CN" altLang="en-US" sz="2400" dirty="0"/>
                  <a:t>：令总体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/>
                  <a:t>服从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。给定简单随机样本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，求未知参数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2400" dirty="0"/>
                  <a:t>的和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/>
                  <a:t>最大似然估计。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rad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CN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CN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CN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altLang="zh-CN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func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𝜕𝜇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=0⇒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=0⇒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94CECC-E40C-6253-7E48-800544E7EB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 b="-40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1018B-57E7-14F3-D12A-12C8613ACD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43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BEA8-E0D0-A778-A403-38626D50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AD55E4-80A7-13A1-D8AD-C6983A73E2B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例</a:t>
                </a:r>
                <a:r>
                  <a:rPr lang="en-US" sz="2400" dirty="0"/>
                  <a:t>4</a:t>
                </a:r>
                <a:r>
                  <a:rPr lang="zh-CN" altLang="en-US" sz="2400" dirty="0"/>
                  <a:t>：令总体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/>
                  <a:t>服从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。给定简单随机样本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，求未知参数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2400" dirty="0"/>
                  <a:t>的和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/>
                  <a:t>最大似然估计。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∑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</m:nary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N" sz="2400" dirty="0"/>
              </a:p>
              <a:p>
                <a:r>
                  <a:rPr lang="en-CN" sz="2400" dirty="0"/>
                  <a:t>如何求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sz="2400" dirty="0"/>
                  <a:t>的最大似然估计？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endParaRPr lang="en-US" altLang="zh-CN" sz="2400" dirty="0"/>
              </a:p>
              <a:p>
                <a:r>
                  <a:rPr lang="zh-CN" altLang="en-US" sz="240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最大似然估计的不变性：给定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的</a:t>
                </a:r>
                <a:r>
                  <a:rPr lang="zh-CN" altLang="en-US" sz="2400" dirty="0"/>
                  <a:t>最大似然估计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zh-CN" altLang="en-US" sz="2400" dirty="0"/>
                  <a:t>。</a:t>
                </a:r>
                <a:r>
                  <a:rPr lang="zh-CN" altLang="en-US" sz="240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有单值反函数，则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的</a:t>
                </a:r>
                <a:r>
                  <a:rPr lang="zh-CN" altLang="en-US" sz="2400" dirty="0"/>
                  <a:t>最大似然估计为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。</a:t>
                </a:r>
              </a:p>
              <a:p>
                <a:endParaRPr lang="en-US" altLang="zh-CN" sz="2400" dirty="0"/>
              </a:p>
              <a:p>
                <a:pPr lvl="1"/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AD55E4-80A7-13A1-D8AD-C6983A73E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4416F-34E7-1F3F-B9E8-09D4AD8C3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977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9AC4A-820C-CF79-6084-2D9BB3EF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960E9A-9680-13CE-9FFE-FB4DAC8DEC3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当总体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sz="2400" dirty="0"/>
                  <a:t>为连续型</a:t>
                </a:r>
                <a:r>
                  <a:rPr lang="zh-CN" altLang="en-US" sz="2400" dirty="0"/>
                  <a:t>，定义</a:t>
                </a:r>
                <a:r>
                  <a:rPr lang="zh-CN" altLang="en-CN" sz="2400" b="1" dirty="0"/>
                  <a:t>似然函数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/>
              </a:p>
              <a:p>
                <a:r>
                  <a:rPr lang="zh-CN" altLang="en-US" sz="2400" b="1" dirty="0"/>
                  <a:t>最大似然估计（</a:t>
                </a:r>
                <a:r>
                  <a:rPr lang="en-US" altLang="zh-CN" sz="2400" b="1" dirty="0"/>
                  <a:t>MLE</a:t>
                </a:r>
                <a:r>
                  <a:rPr lang="zh-CN" altLang="en-US" sz="2400" b="1" dirty="0"/>
                  <a:t>）</a:t>
                </a:r>
                <a:r>
                  <a:rPr lang="zh-CN" altLang="en-US" sz="2400" dirty="0"/>
                  <a:t>：选择参数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，使得</a:t>
                </a:r>
                <a:r>
                  <a:rPr lang="zh-CN" altLang="en-CN" sz="2400" b="1" dirty="0"/>
                  <a:t>似然函数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最大</a:t>
                </a:r>
              </a:p>
              <a:p>
                <a:endParaRPr lang="en-CN" sz="2400" dirty="0"/>
              </a:p>
              <a:p>
                <a:r>
                  <a:rPr lang="en-CN" sz="2400" dirty="0"/>
                  <a:t>例</a:t>
                </a:r>
                <a:r>
                  <a:rPr lang="en-US" sz="2400" dirty="0"/>
                  <a:t>5</a:t>
                </a:r>
                <a:r>
                  <a:rPr lang="zh-CN" altLang="en-US" sz="2400" dirty="0"/>
                  <a:t>：总体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CN" sz="2400" dirty="0"/>
                  <a:t>的</a:t>
                </a:r>
                <a:r>
                  <a:rPr lang="zh-CN" altLang="en-US" sz="2400" dirty="0"/>
                  <a:t>概率密度函数为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)/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CN" sz="2400" dirty="0"/>
                  <a:t>若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CN" sz="2400" dirty="0"/>
              </a:p>
              <a:p>
                <a:pPr lvl="1"/>
                <a:r>
                  <a:rPr lang="en-CN" sz="2400" dirty="0"/>
                  <a:t>否则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N" sz="2400" dirty="0"/>
              </a:p>
              <a:p>
                <a:r>
                  <a:rPr lang="zh-CN" altLang="en-US" sz="2400" dirty="0"/>
                  <a:t>给定简单随机样本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，求未知参数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的最大似然估计和矩法估计。</a:t>
                </a:r>
                <a:endParaRPr lang="en-US" altLang="zh-CN" sz="2400" dirty="0"/>
              </a:p>
              <a:p>
                <a:r>
                  <a:rPr lang="zh-CN" altLang="en-US" sz="2400" dirty="0">
                    <a:latin typeface="Cambria Math" panose="02040503050406030204" pitchFamily="18" charset="0"/>
                  </a:rPr>
                  <a:t>矩法：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endParaRPr lang="en-US" altLang="zh-CN" sz="2400" dirty="0"/>
              </a:p>
              <a:p>
                <a:pPr lvl="1"/>
                <a:endParaRPr lang="en-US" altLang="zh-CN" sz="2400" dirty="0"/>
              </a:p>
              <a:p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960E9A-9680-13CE-9FFE-FB4DAC8DEC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49BCF-73CF-1897-EF1D-9D95437B24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78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BDA80-AB31-37BA-45E7-BC4D9BB3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B9CF22-6B4D-DE29-9835-2D8918DD29E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例</a:t>
                </a:r>
                <a:r>
                  <a:rPr lang="en-US" sz="2400" dirty="0"/>
                  <a:t>5</a:t>
                </a:r>
                <a:r>
                  <a:rPr lang="zh-CN" altLang="en-US" sz="2400" dirty="0"/>
                  <a:t>：总体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CN" sz="2400" dirty="0"/>
                  <a:t>的</a:t>
                </a:r>
                <a:r>
                  <a:rPr lang="zh-CN" altLang="en-US" sz="2400" dirty="0"/>
                  <a:t>概率密度函数为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)/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CN" sz="2400" dirty="0"/>
                  <a:t>若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CN" sz="2400" dirty="0"/>
              </a:p>
              <a:p>
                <a:pPr lvl="1"/>
                <a:r>
                  <a:rPr lang="en-CN" sz="2400" dirty="0"/>
                  <a:t>否则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N" sz="2400" dirty="0"/>
              </a:p>
              <a:p>
                <a:r>
                  <a:rPr lang="zh-CN" altLang="en-US" sz="2400" dirty="0"/>
                  <a:t>给定简单随机样本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，求未知参数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的最大似然估计和矩法估计。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⋅∑(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en-CN" sz="2400" dirty="0"/>
              </a:p>
              <a:p>
                <a:r>
                  <a:rPr lang="en-CN" sz="2400" dirty="0"/>
                  <a:t>当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CN" sz="2400" dirty="0"/>
                  <a:t>关于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N" sz="2400" dirty="0"/>
                  <a:t>为增函数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1" dirty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m:rPr>
                        <m:lit/>
                      </m:rPr>
                      <a:rPr lang="en-US" sz="2400" b="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sz="24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∑(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/>
              </a:p>
              <a:p>
                <a:r>
                  <a:rPr lang="en-CN" sz="2400" dirty="0"/>
                  <a:t>求导</a:t>
                </a:r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∑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400" i="1" dirty="0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altLang="zh-CN" sz="24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i="1" dirty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m:rPr>
                        <m:lit/>
                      </m:rPr>
                      <a:rPr lang="en-US" sz="2400" i="1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:endParaRPr lang="en-CN" sz="2400" dirty="0"/>
              </a:p>
              <a:p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B9CF22-6B4D-DE29-9835-2D8918DD29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3ED64-D336-3C62-DF47-E99387B43D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45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0E60F-36CF-CE5D-AC77-24B74761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E087F5-8396-8260-470C-2489866A3E1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sz="2400" b="1" dirty="0"/>
                  <a:t>最大似然估计</a:t>
                </a:r>
                <a:r>
                  <a:rPr lang="zh-CN" altLang="en-US" sz="2400" dirty="0"/>
                  <a:t>：选择参数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，使得</a:t>
                </a:r>
                <a:r>
                  <a:rPr lang="zh-CN" altLang="en-CN" sz="2400" b="1" dirty="0"/>
                  <a:t>似然函数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最大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CN" sz="2400" b="1" dirty="0"/>
                  <a:t>分类</a:t>
                </a:r>
                <a:r>
                  <a:rPr lang="zh-CN" altLang="en-US" sz="2400" b="1" dirty="0"/>
                  <a:t>问题</a:t>
                </a:r>
                <a:r>
                  <a:rPr lang="zh-CN" altLang="en-US" sz="2400" dirty="0"/>
                  <a:t>：给定数据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。其中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zh-CN" altLang="en-US" sz="2400" dirty="0"/>
                  <a:t>为数据，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∈{1, 2, …,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为分类标签。利用数据学习分类函数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→{1, 2, …,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E087F5-8396-8260-470C-2489866A3E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5C28D-80F1-1FEB-5360-EF89F69B33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1945D-0200-716F-00B6-F123F464A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307" y="3581657"/>
            <a:ext cx="55753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9BDD-6B0E-AF99-9A91-E03459CE2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9CADF-7DBD-A63B-5082-479924D2683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CN" sz="2400" b="1" dirty="0"/>
                  <a:t>分类</a:t>
                </a:r>
                <a:r>
                  <a:rPr lang="zh-CN" altLang="en-US" sz="2400" b="1" dirty="0"/>
                  <a:t>问题</a:t>
                </a:r>
                <a:r>
                  <a:rPr lang="zh-CN" altLang="en-US" sz="2400" dirty="0"/>
                  <a:t>：给定数据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。利用数据学习分类函数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→{1, 2, …,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b="1" dirty="0"/>
                  <a:t>机器学习模型</a:t>
                </a:r>
                <a:r>
                  <a:rPr lang="zh-CN" altLang="en-US" sz="2400" dirty="0"/>
                  <a:t>：</a:t>
                </a:r>
                <a:r>
                  <a:rPr lang="en-US" altLang="zh-CN" sz="2400" dirty="0"/>
                  <a:t> </a:t>
                </a:r>
                <a:r>
                  <a:rPr lang="zh-CN" altLang="en-US" sz="2400" dirty="0"/>
                  <a:t>给定参数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，对于给定的数据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zh-CN" altLang="en-US" sz="2400" dirty="0"/>
                  <a:t>，模型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CN" altLang="en-US" sz="2400" dirty="0"/>
                  <a:t>输出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{1, 2, …,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上的一个分布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表示给定输入</a:t>
                </a:r>
                <a:r>
                  <a:rPr lang="zh-CN" altLang="en-US" sz="2400" dirty="0"/>
                  <a:t>数据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zh-CN" altLang="en-US" sz="2400" dirty="0"/>
                  <a:t>，分类为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N" sz="2400" dirty="0"/>
                  <a:t>的概率</a:t>
                </a:r>
              </a:p>
              <a:p>
                <a:endParaRPr lang="en-CN" sz="2400" dirty="0"/>
              </a:p>
              <a:p>
                <a:r>
                  <a:rPr lang="en-CN" sz="2400" dirty="0"/>
                  <a:t>分类函数</a:t>
                </a:r>
                <a:r>
                  <a:rPr lang="zh-CN" altLang="en-US" sz="2400" dirty="0"/>
                  <a:t>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:r>
                  <a:rPr lang="zh-CN" altLang="en-US" sz="2400" dirty="0"/>
                  <a:t>给定数据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，如何选取参数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？</a:t>
                </a:r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9CADF-7DBD-A63B-5082-479924D268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0D5F5-6FB8-97FE-0AA3-F1AF2F7666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4B129F-32E4-E6EA-1855-727EC66EBF7D}"/>
              </a:ext>
            </a:extLst>
          </p:cNvPr>
          <p:cNvSpPr txBox="1"/>
          <p:nvPr/>
        </p:nvSpPr>
        <p:spPr>
          <a:xfrm>
            <a:off x="265043" y="270344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21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6DFA-80DB-0C12-382F-7A9B8EA7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DF80E2-FDEF-9E09-6EED-8913A4AE95C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sz="2400" b="1" dirty="0"/>
                  <a:t>最大似然估计</a:t>
                </a:r>
                <a:r>
                  <a:rPr lang="zh-CN" altLang="en-US" sz="2400" dirty="0"/>
                  <a:t>：选择参数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，使得</a:t>
                </a:r>
                <a:r>
                  <a:rPr lang="zh-CN" altLang="en-CN" sz="2400" b="1" dirty="0"/>
                  <a:t>似然函数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最大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CN" sz="2400" b="1" dirty="0"/>
                  <a:t>分类</a:t>
                </a:r>
                <a:r>
                  <a:rPr lang="zh-CN" altLang="en-US" sz="2400" b="1" dirty="0"/>
                  <a:t>问题</a:t>
                </a:r>
                <a:r>
                  <a:rPr lang="zh-CN" altLang="en-US" sz="2400" dirty="0"/>
                  <a:t>：给定数据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。利用数据学习分类函数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→{1, 2, …,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b="1" dirty="0"/>
                  <a:t>机器学习模型</a:t>
                </a:r>
                <a:r>
                  <a:rPr lang="zh-CN" altLang="en-US" sz="2400" dirty="0"/>
                  <a:t>：</a:t>
                </a:r>
                <a:r>
                  <a:rPr lang="en-US" altLang="zh-CN" sz="2400" dirty="0"/>
                  <a:t> </a:t>
                </a:r>
                <a:r>
                  <a:rPr lang="zh-CN" altLang="en-US" sz="2400" dirty="0"/>
                  <a:t>给定参数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，对于给定的数据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zh-CN" altLang="en-US" sz="2400" dirty="0"/>
                  <a:t>，模型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CN" altLang="en-US" sz="2400" dirty="0"/>
                  <a:t>输出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{1, 2, …,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上的一个分布</a:t>
                </a:r>
                <a:endParaRPr lang="en-US" altLang="zh-CN" sz="2400" dirty="0"/>
              </a:p>
              <a:p>
                <a:endParaRPr lang="en-CN" sz="2400" dirty="0"/>
              </a:p>
              <a:p>
                <a:r>
                  <a:rPr lang="en-CN" sz="2400" dirty="0"/>
                  <a:t>对于分类问题</a:t>
                </a:r>
                <a:r>
                  <a:rPr lang="zh-CN" altLang="en-US" sz="2400" dirty="0"/>
                  <a:t>：</a:t>
                </a:r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最大化似然函数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CN" sz="2400" dirty="0"/>
              </a:p>
              <a:p>
                <a:r>
                  <a:rPr lang="en-CN" sz="2400" dirty="0"/>
                  <a:t>实践中</a:t>
                </a:r>
                <a:r>
                  <a:rPr lang="zh-CN" altLang="en-US" sz="2400" dirty="0"/>
                  <a:t>，通常改为最小化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CN" sz="2400" dirty="0"/>
              </a:p>
              <a:p>
                <a:pPr marL="0" indent="0">
                  <a:buNone/>
                </a:pPr>
                <a:endParaRPr lang="en-CN" sz="2400" dirty="0"/>
              </a:p>
              <a:p>
                <a:endParaRPr lang="en-CN" sz="2400" dirty="0"/>
              </a:p>
              <a:p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DF80E2-FDEF-9E09-6EED-8913A4AE95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 b="-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E3EE7-FF12-19E1-E3CC-B67567E98D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90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ABE18-86AD-26E6-0420-08E9575C8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统计学的基本概念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DDF28C-50CE-4274-95E5-643ADCE2FDA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从总体中随机地抽取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个个体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r>
                  <a:rPr lang="zh-CN" altLang="en-US" b="1" dirty="0">
                    <a:solidFill>
                      <a:srgbClr val="000000"/>
                    </a:solidFill>
                    <a:latin typeface="Helvetica" pitchFamily="2" charset="0"/>
                  </a:rPr>
                  <a:t>样本</a:t>
                </a:r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r>
                  <a:rPr lang="zh-CN" altLang="en-US" b="1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样本量</a:t>
                </a:r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endParaRPr lang="en-US" altLang="zh-CN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样本是随机变量，也写作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与总体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分布相同</a:t>
                </a:r>
                <a:endParaRPr lang="en-US" altLang="zh-CN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endParaRPr lang="en-US" altLang="zh-CN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r>
                  <a:rPr lang="zh-CN" altLang="en-US" b="1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简单随机样本</a:t>
                </a:r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：</a:t>
                </a:r>
                <a:r>
                  <a:rPr lang="en-US" altLang="zh-CN" b="0" dirty="0">
                    <a:solidFill>
                      <a:srgbClr val="00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相互独立，且均服从与总体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相同的分布</a:t>
                </a:r>
                <a:endParaRPr lang="en-US" altLang="zh-CN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的分布函数为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 ，样本的联合分布函数为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endParaRPr lang="en-US" altLang="zh-CN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统计学：利用样本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，研究总体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Helvetica" pitchFamily="2" charset="0"/>
                  </a:rPr>
                  <a:t>的性质</a:t>
                </a:r>
                <a:endParaRPr lang="en-US" altLang="zh-CN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endParaRPr lang="en-US" altLang="zh-CN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endParaRPr lang="en-US" altLang="zh-CN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endParaRPr lang="zh-CN" altLang="en-US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pPr marL="0" indent="0">
                  <a:buNone/>
                </a:pP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DDF28C-50CE-4274-95E5-643ADCE2FD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4F1C9-16C9-C7F6-9759-8000E2FA0F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107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70481-6622-A40F-991F-5EABAE2E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99827-18C8-AF4B-37A4-25630A409D2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对于两个分布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N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400" dirty="0"/>
                  <a:t>，定义</a:t>
                </a:r>
                <a:r>
                  <a:rPr lang="zh-CN" altLang="en-CN" sz="2400" b="1" dirty="0"/>
                  <a:t>交叉熵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/>
              </a:p>
              <a:p>
                <a:pPr lvl="1"/>
                <a:r>
                  <a:rPr lang="en-US" sz="2400" dirty="0" err="1"/>
                  <a:t>对于离散分布</a:t>
                </a:r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CN" sz="2400" dirty="0"/>
              </a:p>
              <a:p>
                <a:pPr lvl="1"/>
                <a:r>
                  <a:rPr lang="en-CN" sz="2400" dirty="0"/>
                  <a:t>对于连续分布</a:t>
                </a:r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=−∫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CN" sz="2400" dirty="0"/>
                  <a:t>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为概率密度函数</a:t>
                </a:r>
              </a:p>
              <a:p>
                <a:endParaRPr lang="en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N" sz="2400" dirty="0"/>
                  <a:t>为数据真实标签对应的分布</a:t>
                </a:r>
                <a:r>
                  <a:rPr lang="zh-CN" altLang="en-US" sz="2400" dirty="0"/>
                  <a:t>，也即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CN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sz="2400" dirty="0"/>
                  <a:t>为</a:t>
                </a:r>
                <a:r>
                  <a:rPr lang="zh-CN" altLang="en-US" sz="2400" dirty="0"/>
                  <a:t>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err="1"/>
                  <a:t>真实</a:t>
                </a:r>
                <a:r>
                  <a:rPr lang="en-CN" sz="2400" dirty="0"/>
                  <a:t>标签分布和模型输出分布的交叉熵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:r>
                  <a:rPr lang="en-CN" sz="2400" dirty="0"/>
                  <a:t>结论</a:t>
                </a:r>
                <a:r>
                  <a:rPr lang="zh-CN" altLang="en-US" sz="2400" dirty="0"/>
                  <a:t>：在分类问题中，最大似然估计等价于最小化交叉熵损失函数</a:t>
                </a:r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99827-18C8-AF4B-37A4-25630A409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23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61A4F-CF6B-6D37-723A-B9C188B4A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93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1D9B9-AFD8-F75E-A423-DF81EA0D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7379D-AF5B-7AEC-503C-90273CC156E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sz="2400" b="1" dirty="0"/>
                  <a:t>机器学习模型</a:t>
                </a:r>
                <a:r>
                  <a:rPr lang="zh-CN" altLang="en-US" sz="2400" dirty="0"/>
                  <a:t>：</a:t>
                </a:r>
                <a:r>
                  <a:rPr lang="en-US" altLang="zh-CN" sz="2400" dirty="0"/>
                  <a:t> </a:t>
                </a:r>
                <a:r>
                  <a:rPr lang="zh-CN" altLang="en-US" sz="2400" dirty="0"/>
                  <a:t>给定参数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，对于给定的数据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zh-CN" altLang="en-US" sz="2400" dirty="0"/>
                  <a:t>，模型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CN" altLang="en-US" sz="2400" dirty="0"/>
                  <a:t>输出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{1, 2, …,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上的一个分布</a:t>
                </a:r>
                <a:endParaRPr lang="en-US" altLang="zh-CN" sz="2400" dirty="0"/>
              </a:p>
              <a:p>
                <a:pPr lvl="1"/>
                <a:r>
                  <a:rPr lang="zh-CN" altLang="en-US" sz="2400" dirty="0"/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400" dirty="0"/>
              </a:p>
              <a:p>
                <a:endParaRPr lang="en-CN" sz="2400" dirty="0"/>
              </a:p>
              <a:p>
                <a:r>
                  <a:rPr lang="en-US" sz="2400" dirty="0" err="1"/>
                  <a:t>如何放松上述要求</a:t>
                </a:r>
                <a:r>
                  <a:rPr lang="zh-CN" altLang="en-US" sz="2400" dirty="0"/>
                  <a:t>？</a:t>
                </a:r>
                <a:endParaRPr lang="en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softmax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CN" sz="2400" dirty="0"/>
              </a:p>
              <a:p>
                <a:r>
                  <a:rPr lang="zh-CN" altLang="en-US" sz="2400" dirty="0"/>
                  <a:t>给定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zh-CN" altLang="en-US" sz="2400" dirty="0"/>
                  <a:t>，将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softmax</m:t>
                    </m:r>
                  </m:oMath>
                </a14:m>
                <a:r>
                  <a:rPr lang="en-CN" sz="2400" dirty="0"/>
                  <a:t>应用于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CN" sz="2400" dirty="0"/>
                  <a:t>的输出即可得到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{1, 2, …,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上的分布</a:t>
                </a:r>
                <a:endParaRPr lang="en-US" altLang="zh-CN" sz="2400" dirty="0"/>
              </a:p>
              <a:p>
                <a:endParaRPr lang="en-US" sz="2400" dirty="0"/>
              </a:p>
              <a:p>
                <a:r>
                  <a:rPr lang="en-US" sz="2400" dirty="0" err="1"/>
                  <a:t>实践中</a:t>
                </a:r>
                <a:r>
                  <a:rPr lang="zh-CN" altLang="en-US" sz="2400" dirty="0"/>
                  <a:t>，交叉熵损失函数往往与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</a:rPr>
                      <m:t>softmax</m:t>
                    </m:r>
                  </m:oMath>
                </a14:m>
                <a:r>
                  <a:rPr lang="en-CN" sz="2400" dirty="0"/>
                  <a:t>配合使用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7379D-AF5B-7AEC-503C-90273CC15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2EC03-DBC8-10E7-15D6-AB6D5F45FC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923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E2D7-26CF-35C6-1753-9B7980B4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区间估计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6F979B-A339-6F48-3D0C-CD925F44F98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b="1" dirty="0"/>
                  <a:t>点估计</a:t>
                </a:r>
                <a:r>
                  <a:rPr lang="zh-CN" altLang="en-US" sz="2400" dirty="0"/>
                  <a:t>：给定样本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，估计分布中所含有的未知参数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2400" b="1" dirty="0"/>
              </a:p>
              <a:p>
                <a:endParaRPr lang="en-CN" sz="2400" dirty="0"/>
              </a:p>
              <a:p>
                <a:r>
                  <a:rPr lang="en-CN" sz="2400" b="1" dirty="0"/>
                  <a:t>区间估计</a:t>
                </a:r>
                <a:r>
                  <a:rPr lang="zh-CN" altLang="en-US" sz="2400" dirty="0"/>
                  <a:t>：设计统计量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，使得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/>
                  <a:t>的概率尽量大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sz="2400" dirty="0"/>
                  <a:t>越大，则导致区间长度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2400" dirty="0"/>
                  <a:t>更长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b="1" dirty="0"/>
                  <a:t>置信区间</a:t>
                </a:r>
                <a:r>
                  <a:rPr lang="zh-CN" altLang="en-US" sz="2400" dirty="0"/>
                  <a:t>：若统计量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，对于任意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，满足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的</a:t>
                </a:r>
                <a:r>
                  <a:rPr lang="zh-CN" altLang="en-US" sz="2400" b="1" dirty="0"/>
                  <a:t>置信水平</a:t>
                </a:r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/>
                  <a:t>的</a:t>
                </a:r>
                <a:r>
                  <a:rPr lang="zh-CN" altLang="en-US" sz="2400" b="1" dirty="0"/>
                  <a:t>置信区间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2400" dirty="0"/>
                  <a:t>：置信下限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zh-CN" altLang="en-US" sz="2400" dirty="0"/>
                  <a:t>：置信上限</a:t>
                </a:r>
                <a:endParaRPr lang="en-US" altLang="zh-CN" sz="2400" dirty="0"/>
              </a:p>
              <a:p>
                <a:pPr lvl="1"/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6F979B-A339-6F48-3D0C-CD925F44F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7F8B2-DFCA-CC19-4F75-0F628B6869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1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0F2D-35BB-68BE-3DE4-45D85F31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区间估计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DACFB-CD58-0A8D-CEAF-0A0F0F00122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sz="2400" b="1" dirty="0"/>
                  <a:t>置信区间</a:t>
                </a:r>
                <a:r>
                  <a:rPr lang="zh-CN" altLang="en-US" sz="2400" dirty="0"/>
                  <a:t>：若统计量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，对于任意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，满足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的</a:t>
                </a:r>
                <a:r>
                  <a:rPr lang="zh-CN" altLang="en-US" sz="2400" b="1" dirty="0"/>
                  <a:t>置信水平</a:t>
                </a:r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/>
                  <a:t>的</a:t>
                </a:r>
                <a:r>
                  <a:rPr lang="zh-CN" altLang="en-US" sz="2400" b="1" dirty="0"/>
                  <a:t>置信区间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endParaRPr lang="en-CN" sz="2400" dirty="0"/>
              </a:p>
              <a:p>
                <a:r>
                  <a:rPr lang="zh-CN" altLang="en-US" sz="2400" b="1" dirty="0"/>
                  <a:t>单侧置信下限</a:t>
                </a:r>
                <a:r>
                  <a:rPr lang="zh-CN" altLang="en-US" sz="2400" dirty="0"/>
                  <a:t>：若统计量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，对于任意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，满足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的</a:t>
                </a:r>
                <a:r>
                  <a:rPr lang="zh-CN" altLang="en-US" sz="2400" b="1" dirty="0"/>
                  <a:t>置信水平</a:t>
                </a:r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/>
                  <a:t>的</a:t>
                </a:r>
                <a:r>
                  <a:rPr lang="zh-CN" altLang="en-US" sz="2400" b="1" dirty="0"/>
                  <a:t>单侧置信下限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r>
                  <a:rPr lang="zh-CN" altLang="en-US" sz="2400" b="1" dirty="0"/>
                  <a:t>单侧置信上限</a:t>
                </a:r>
                <a:r>
                  <a:rPr lang="zh-CN" altLang="en-US" sz="2400" dirty="0"/>
                  <a:t>：若统计量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，对于任意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，满足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的</a:t>
                </a:r>
                <a:r>
                  <a:rPr lang="zh-CN" altLang="en-US" sz="2400" b="1" dirty="0"/>
                  <a:t>置信水平</a:t>
                </a:r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/>
                  <a:t>的</a:t>
                </a:r>
                <a:r>
                  <a:rPr lang="zh-CN" altLang="en-US" sz="2400" b="1" dirty="0"/>
                  <a:t>单侧置信上限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的置信水平为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的单侧置信下限，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的置信水平为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/>
                  <a:t>的单侧置信上限，则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的置信水平为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/>
                  <a:t>的置信区间。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CN" sz="2400" dirty="0"/>
              </a:p>
              <a:p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DACFB-CD58-0A8D-CEAF-0A0F0F001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1B9D-31BE-A8DE-C6CF-9F135D604F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772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58D6-D945-5418-59DC-B3938D357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区间估计</a:t>
            </a:r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0E9469-41D5-C77C-5881-841A5357F3D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例1</a:t>
                </a:r>
                <a:r>
                  <a:rPr lang="zh-CN" altLang="en-US" sz="2400" dirty="0"/>
                  <a:t>：总体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/>
                  <a:t>已知。设计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2400" dirty="0"/>
                  <a:t>的置信水平为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/>
                  <a:t>的置信区间</a:t>
                </a:r>
                <a:endParaRPr lang="en-US" altLang="zh-CN" sz="2400" dirty="0"/>
              </a:p>
              <a:p>
                <a:r>
                  <a:rPr lang="en-US" sz="2400" b="0" dirty="0" err="1"/>
                  <a:t>利用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CN" sz="2400" dirty="0"/>
                  <a:t>构造</a:t>
                </a:r>
                <a:r>
                  <a:rPr lang="zh-CN" altLang="en-US" sz="2400" dirty="0"/>
                  <a:t>置信区间？</a:t>
                </a:r>
                <a:endParaRPr lang="en-US" sz="2400" dirty="0"/>
              </a:p>
              <a:p>
                <a:r>
                  <a:rPr lang="en-CN" sz="2400" b="0" dirty="0"/>
                  <a:t>注意到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，也即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bar>
                              <m:barPr>
                                <m:pos m:val="top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bar>
                          <m:barPr>
                            <m:pos m:val="to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CN" sz="2400" dirty="0"/>
              </a:p>
              <a:p>
                <a:r>
                  <a:rPr lang="en-US" sz="2400" dirty="0" err="1"/>
                  <a:t>如何</a:t>
                </a:r>
                <a:r>
                  <a:rPr lang="en-US" sz="2400" dirty="0"/>
                  <a:t>选择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N" sz="2400" dirty="0"/>
                  <a:t>与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N" sz="2400" dirty="0"/>
                  <a:t>使得区间最短</a:t>
                </a:r>
                <a:r>
                  <a:rPr lang="zh-CN" altLang="en-US" sz="2400" dirty="0"/>
                  <a:t>？</a:t>
                </a:r>
                <a:endParaRPr lang="en-US" altLang="zh-CN" sz="2400" dirty="0"/>
              </a:p>
              <a:p>
                <a:pPr lvl="1"/>
                <a:r>
                  <a:rPr lang="en-CN" sz="2400" dirty="0"/>
                  <a:t>令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N" sz="2400" dirty="0"/>
                  <a:t>为标准正态分布的分布函数</a:t>
                </a:r>
                <a:endParaRPr lang="en-US" sz="2400" dirty="0"/>
              </a:p>
              <a:p>
                <a:pPr lvl="1"/>
                <a:r>
                  <a:rPr lang="zh-CN" altLang="en-US" sz="2400" dirty="0"/>
                  <a:t>取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zh-CN" altLang="en-US" sz="2400" dirty="0"/>
                  <a:t>，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zh-CN" altLang="en-US" sz="2400" dirty="0"/>
                  <a:t>，注意到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N" sz="2400" dirty="0"/>
              </a:p>
              <a:p>
                <a:r>
                  <a:rPr lang="en-CN" sz="2400" dirty="0"/>
                  <a:t>结论</a:t>
                </a:r>
                <a:r>
                  <a:rPr lang="zh-CN" altLang="en-US" sz="2400" dirty="0"/>
                  <a:t>：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bar>
                          <m:barPr>
                            <m:pos m:val="to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CN" sz="2400" dirty="0"/>
              </a:p>
              <a:p>
                <a:endParaRPr lang="en-CN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0E9469-41D5-C77C-5881-841A5357F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6E01C-B053-9D57-5CF2-6515FBD5D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9346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ACF62-A856-3A32-721B-C16C3B43D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区间估计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2EE860-D63A-1BCF-2567-BFA26E72841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例1</a:t>
                </a:r>
                <a:r>
                  <a:rPr lang="zh-CN" altLang="en-US" sz="2400" dirty="0"/>
                  <a:t>：总体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/>
                  <a:t>已知。设计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2400" dirty="0"/>
                  <a:t>的置信水平为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/>
                  <a:t>的置信区间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CN" sz="2400" dirty="0"/>
                  <a:t>为无偏估计量</a:t>
                </a:r>
                <a:r>
                  <a:rPr lang="zh-CN" altLang="en-US" sz="2400" dirty="0"/>
                  <a:t>。基于集中不等式构造置信区间？</a:t>
                </a:r>
                <a:endParaRPr lang="en-CN" sz="2400" dirty="0"/>
              </a:p>
              <a:p>
                <a:r>
                  <a:rPr lang="en-CN" sz="2400" dirty="0"/>
                  <a:t>回顾</a:t>
                </a:r>
                <a:r>
                  <a:rPr lang="zh-CN" altLang="en-US" sz="2400" dirty="0"/>
                  <a:t>：若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≤−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pos m:val="top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≥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⁡(2/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CN" sz="2400" dirty="0"/>
              </a:p>
              <a:p>
                <a:r>
                  <a:rPr lang="en-CN" sz="2400" dirty="0"/>
                  <a:t>结论</a:t>
                </a:r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⁡(2/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ra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bar>
                          <m:barPr>
                            <m:pos m:val="to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⁡(2/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ra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CN" sz="2400" dirty="0"/>
              </a:p>
              <a:p>
                <a:r>
                  <a:rPr lang="en-CN" sz="2400" dirty="0"/>
                  <a:t>与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bar>
                          <m:barPr>
                            <m:pos m:val="to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N" sz="2400" dirty="0"/>
                  <a:t>的联系</a:t>
                </a:r>
                <a:r>
                  <a:rPr lang="zh-CN" altLang="en-US" sz="2400" dirty="0"/>
                  <a:t>？</a:t>
                </a:r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2EE860-D63A-1BCF-2567-BFA26E728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 b="-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4B753-A139-0107-E59E-8F9257E900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46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CA1F7-B6F2-A9A1-BCA9-C996CE42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区间估计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628C2-715B-2FDA-670A-EEBF6AF1FB6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sz="2400" b="1" dirty="0"/>
                  <a:t>置信区间</a:t>
                </a:r>
                <a:r>
                  <a:rPr lang="zh-CN" altLang="en-US" sz="2400" dirty="0"/>
                  <a:t>：若统计量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，对于任意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满足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的</a:t>
                </a:r>
                <a:r>
                  <a:rPr lang="zh-CN" altLang="en-US" sz="2400" b="1" dirty="0"/>
                  <a:t>置信水平</a:t>
                </a:r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/>
                  <a:t>的</a:t>
                </a:r>
                <a:r>
                  <a:rPr lang="zh-CN" altLang="en-US" sz="2400" b="1" dirty="0"/>
                  <a:t>置信区间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b="1" dirty="0"/>
                  <a:t>枢轴量法</a:t>
                </a:r>
                <a:endParaRPr lang="en-US" altLang="zh-CN" sz="2400" b="1" dirty="0"/>
              </a:p>
              <a:p>
                <a:r>
                  <a:rPr lang="en-US" altLang="zh-CN" sz="2400" dirty="0"/>
                  <a:t>1. </a:t>
                </a:r>
                <a:r>
                  <a:rPr lang="zh-CN" altLang="en-US" sz="2400" dirty="0"/>
                  <a:t>设计枢轴量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，使得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N" sz="2400" dirty="0"/>
                  <a:t>的分布与</a:t>
                </a:r>
                <a:r>
                  <a:rPr lang="zh-CN" altLang="en-US" sz="2400" dirty="0"/>
                  <a:t>未知参数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N" sz="2400" dirty="0"/>
                  <a:t>无关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r>
                  <a:rPr lang="en-CN" sz="2400" dirty="0"/>
                  <a:t>2. 选择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N" sz="2400" dirty="0"/>
                  <a:t>可变形为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3. </a:t>
                </a:r>
                <a:r>
                  <a:rPr lang="zh-CN" altLang="en-US" sz="2400" dirty="0"/>
                  <a:t>得到结论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:r>
                  <a:rPr lang="zh-CN" altLang="en-US" sz="2400" dirty="0"/>
                  <a:t>设计枢轴量</a:t>
                </a:r>
                <a:r>
                  <a:rPr lang="zh-CN" altLang="en-CN" sz="2400" dirty="0"/>
                  <a:t>通常</a:t>
                </a:r>
                <a:r>
                  <a:rPr lang="zh-CN" altLang="en-US" sz="2400" dirty="0"/>
                  <a:t>从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的点估计出发</a:t>
                </a:r>
                <a:endParaRPr lang="en-CN" sz="2400" dirty="0"/>
              </a:p>
              <a:p>
                <a:r>
                  <a:rPr lang="en-CN" sz="2400" dirty="0"/>
                  <a:t>通常选择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b="0" dirty="0"/>
                  <a:t>和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b="0" dirty="0"/>
                  <a:t>使得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628C2-715B-2FDA-670A-EEBF6AF1F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C63CD-0A0F-9750-3D04-B999AEB651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12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2BB1-B31D-F891-9775-5CA727E0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区间估计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CECE18-7624-BEC0-D263-AB26CE0E4ED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例2</a:t>
                </a:r>
                <a:r>
                  <a:rPr lang="zh-CN" altLang="en-US" sz="2400" dirty="0"/>
                  <a:t>： </a:t>
                </a:r>
                <a:r>
                  <a:rPr lang="en-CN" sz="2400" dirty="0"/>
                  <a:t>总体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。设计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的置信水平为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/>
                  <a:t>的置信区间。</a:t>
                </a:r>
                <a:endParaRPr lang="en-US" altLang="zh-CN" sz="2400" dirty="0"/>
              </a:p>
              <a:p>
                <a:endParaRPr lang="zh-CN" altLang="en-US" sz="2400" dirty="0"/>
              </a:p>
              <a:p>
                <a:r>
                  <a:rPr lang="zh-CN" altLang="en-US" sz="2400" b="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max</m:t>
                    </m:r>
                    <m:r>
                      <m:rPr>
                        <m:lit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N" sz="2400" dirty="0"/>
                  <a:t>为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的</a:t>
                </a:r>
                <a:r>
                  <a:rPr lang="en-CN" sz="2400" dirty="0"/>
                  <a:t>最大似然估计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nor/>
                      </m:rPr>
                      <a:rPr lang="en-CN" sz="2400" dirty="0"/>
                      <m:t> 当</m:t>
                    </m:r>
                    <m:r>
                      <m:rPr>
                        <m:nor/>
                      </m:rPr>
                      <a:rPr lang="en-US" altLang="zh-CN" sz="2400" dirty="0"/>
                      <m:t> 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枢轴量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nor/>
                      </m:rPr>
                      <a:rPr lang="en-CN" sz="2400" dirty="0"/>
                      <m:t>当</m:t>
                    </m:r>
                    <m:r>
                      <m:rPr>
                        <m:nor/>
                      </m:rPr>
                      <a:rPr lang="en-US" altLang="zh-CN" sz="2400" dirty="0"/>
                      <m:t> 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结论：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sz="2400" b="0" dirty="0"/>
              </a:p>
              <a:p>
                <a:endParaRPr lang="en-US" altLang="zh-CN" sz="2400" dirty="0"/>
              </a:p>
              <a:p>
                <a:endParaRPr lang="en-CN" sz="2400" dirty="0"/>
              </a:p>
              <a:p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CECE18-7624-BEC0-D263-AB26CE0E4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 b="-40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1D9E7-DA94-2EE3-2A26-87CB895DFF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35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984EE-8A5B-A927-7A75-2A005727E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A0EF8-EE9C-8E52-5310-F82F619F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区间估计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6CCC2C-DF9F-3890-131D-49DD68E5B37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例3</a:t>
                </a:r>
                <a:r>
                  <a:rPr lang="zh-CN" altLang="en-US" sz="2400" dirty="0"/>
                  <a:t>：总体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400" dirty="0"/>
                  <a:t>。设计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/>
                  <a:t>的置信水平为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/>
                  <a:t>的置信区间。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sz="2400" b="0" dirty="0" err="1"/>
                  <a:t>回顾</a:t>
                </a:r>
                <a:r>
                  <a:rPr lang="zh-CN" altLang="en-US" sz="2400" b="0" dirty="0"/>
                  <a:t>：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b="0" dirty="0"/>
                  <a:t>是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b="0" dirty="0"/>
                  <a:t>的无偏估计</a:t>
                </a:r>
                <a:r>
                  <a:rPr lang="zh-CN" altLang="en-US" sz="2400" b="0" dirty="0"/>
                  <a:t>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:r>
                  <a:rPr lang="en-CN" sz="2400" dirty="0"/>
                  <a:t>令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CN" sz="2400" dirty="0"/>
                  <a:t>的分布函数</a:t>
                </a:r>
                <a:r>
                  <a:rPr lang="zh-CN" altLang="en-US" sz="2400" dirty="0"/>
                  <a:t>，取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:r>
                  <a:rPr lang="zh-CN" altLang="en-US" sz="2400" dirty="0"/>
                  <a:t>则有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:endParaRPr lang="en-CN" sz="2400" dirty="0"/>
              </a:p>
              <a:p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6CCC2C-DF9F-3890-131D-49DD68E5B3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025A7-6B73-881C-AD3C-34BDDAF116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94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081E3-A440-8581-9488-D8A3F8DC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区间估计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5A0C37-6143-B1BA-86D5-A08907AFA61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例4</a:t>
                </a:r>
                <a:r>
                  <a:rPr lang="zh-CN" altLang="en-US" sz="2400" dirty="0"/>
                  <a:t>：总体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/>
                  <a:t>均为未知参数。设计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2400" dirty="0"/>
                  <a:t>的置信水平为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/>
                  <a:t>的置信区间。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zh-CN" altLang="en-US" sz="2400" dirty="0"/>
                  <a:t>服从何种分布？</a:t>
                </a:r>
                <a:endParaRPr lang="en-CN" sz="2400" dirty="0"/>
              </a:p>
              <a:p>
                <a:r>
                  <a:rPr lang="en-US" sz="2400" dirty="0" err="1"/>
                  <a:t>回顾</a:t>
                </a:r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sz="2400" dirty="0"/>
                  <a:t>，且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CN" sz="2400" dirty="0"/>
                  <a:t>和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N" sz="2400" dirty="0"/>
                  <a:t>相互独立</a:t>
                </a:r>
              </a:p>
              <a:p>
                <a:endParaRPr lang="en-CN" sz="2400" dirty="0"/>
              </a:p>
              <a:p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CN" sz="2400" b="1" dirty="0"/>
                  <a:t>分布</a:t>
                </a:r>
                <a:r>
                  <a:rPr lang="zh-CN" altLang="en-US" sz="2400" dirty="0"/>
                  <a:t>：</a:t>
                </a:r>
                <a:r>
                  <a:rPr lang="en-CN" sz="2400" dirty="0"/>
                  <a:t>令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en-US" sz="2400" dirty="0"/>
                  <a:t>，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/>
                  <a:t>相互独立。称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CN" sz="2400" dirty="0"/>
                  <a:t>的分布为自由度为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N" sz="2400" dirty="0"/>
                  <a:t>的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CN" sz="2400" b="1" dirty="0"/>
                  <a:t>分布</a:t>
                </a:r>
                <a:r>
                  <a:rPr lang="zh-CN" altLang="en-US" sz="2400" dirty="0"/>
                  <a:t>，记为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5A0C37-6143-B1BA-86D5-A08907AFA6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449B-30A9-C1FF-2CE5-2AEDFE71E5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03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01BAE-9042-5E08-0881-1DD31D85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统计学的基本概念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0157D-A85F-929D-7D94-EEBC77AFD97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b="1" dirty="0"/>
                  <a:t>统计量</a:t>
                </a:r>
                <a:r>
                  <a:rPr lang="zh-CN" altLang="en-US" dirty="0"/>
                  <a:t>：不依赖于任何未知参数的样本的函数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zh-CN" altLang="en-US" dirty="0"/>
                  <a:t>样本均值：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b="0" dirty="0">
                  <a:solidFill>
                    <a:srgbClr val="000000"/>
                  </a:solidFill>
                  <a:effectLst/>
                </a:endParaRPr>
              </a:p>
              <a:p>
                <a:r>
                  <a:rPr lang="zh-CN" altLang="en-US" dirty="0"/>
                  <a:t>样本方差：</a:t>
                </a:r>
                <a:r>
                  <a:rPr lang="en-US" altLang="zh-CN" b="0" dirty="0">
                    <a:solidFill>
                      <a:srgbClr val="00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ba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>
                  <a:solidFill>
                    <a:srgbClr val="000000"/>
                  </a:solidFill>
                  <a:effectLst/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阶矩：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dirty="0">
                  <a:solidFill>
                    <a:srgbClr val="000000"/>
                  </a:solidFill>
                  <a:effectLst/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阶中心矩：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ba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>
                  <a:solidFill>
                    <a:srgbClr val="000000"/>
                  </a:solidFill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  <a:p>
                <a:r>
                  <a:rPr lang="en-CN" dirty="0"/>
                  <a:t>其他统计量</a:t>
                </a:r>
                <a:r>
                  <a:rPr lang="zh-CN" altLang="en-US" dirty="0"/>
                  <a:t>：</a:t>
                </a:r>
                <a:r>
                  <a:rPr lang="en-US" altLang="zh-CN" b="0" dirty="0">
                    <a:solidFill>
                      <a:srgbClr val="00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min</m:t>
                    </m:r>
                    <m:r>
                      <m:rPr>
                        <m:lit/>
                      </m:rP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m:rPr>
                        <m:lit/>
                      </m:rP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000000"/>
                        </a:solidFill>
                      </a:rPr>
                      <m:t>，</m:t>
                    </m:r>
                  </m:oMath>
                </a14:m>
                <a:r>
                  <a:rPr lang="zh-CN" altLang="en-US" dirty="0"/>
                  <a:t>中位数</a:t>
                </a:r>
                <a:endParaRPr lang="zh-CN" altLang="en-US" dirty="0">
                  <a:solidFill>
                    <a:srgbClr val="000000"/>
                  </a:solidFill>
                  <a:effectLst/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0157D-A85F-929D-7D94-EEBC77AFD9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EC354-FFEA-8DC9-F9C9-2CA870BA39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910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2B7C6-6287-139F-6AC7-8101B709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区间估计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2ACF0A-A1E2-753A-10C9-AB8D25E9187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CN" sz="2400" b="1" dirty="0"/>
                  <a:t>分布</a:t>
                </a:r>
                <a:r>
                  <a:rPr lang="zh-CN" altLang="en-US" sz="2400" dirty="0"/>
                  <a:t>：</a:t>
                </a:r>
                <a:r>
                  <a:rPr lang="en-CN" sz="2400" dirty="0"/>
                  <a:t>令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en-US" sz="2400" dirty="0"/>
                  <a:t>，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/>
                  <a:t>相互独立。称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CN" sz="2400" dirty="0"/>
                  <a:t>的分布为自由度为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N" sz="2400" dirty="0"/>
                  <a:t>的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CN" sz="2400" b="1" dirty="0"/>
                  <a:t>分布</a:t>
                </a:r>
                <a:r>
                  <a:rPr lang="zh-CN" altLang="en-US" sz="2400" dirty="0"/>
                  <a:t>，记为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:r>
                  <a:rPr lang="en-CN" sz="2400" dirty="0"/>
                  <a:t>自由度为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N" sz="2400" dirty="0"/>
                  <a:t>的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N" sz="2400" dirty="0"/>
                  <a:t>分布</a:t>
                </a:r>
                <a:r>
                  <a:rPr lang="en-US" sz="2400" dirty="0" err="1"/>
                  <a:t>概率密度函数</a:t>
                </a:r>
                <a:r>
                  <a:rPr lang="zh-CN" altLang="en-US" sz="2400" dirty="0"/>
                  <a:t>：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CN" sz="2400" dirty="0"/>
              </a:p>
              <a:p>
                <a:r>
                  <a:rPr lang="en-CN" sz="2400" dirty="0"/>
                  <a:t>当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/>
                  <a:t>，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:r>
                  <a:rPr lang="en-US" sz="2400" dirty="0" err="1"/>
                  <a:t>当自由度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N" sz="2400" dirty="0"/>
                  <a:t>较大</a:t>
                </a:r>
                <a:r>
                  <a:rPr lang="zh-CN" altLang="en-US" sz="2400" dirty="0"/>
                  <a:t>， 近似为标准正态分布</a:t>
                </a:r>
              </a:p>
              <a:p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2ACF0A-A1E2-753A-10C9-AB8D25E91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4003E-0C09-6E85-FFE9-1AEDDFE598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50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4050F-13E8-449C-7474-A1D003725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641" y="3848241"/>
            <a:ext cx="4309993" cy="262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0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2DC9-AFA6-F5A9-A7C2-18245945A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6D15F-A94C-E422-47EB-163496382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区间估计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0E8F7D-DB50-6859-F5C0-691B301E5B4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例4</a:t>
                </a:r>
                <a:r>
                  <a:rPr lang="zh-CN" altLang="en-US" sz="2400" dirty="0"/>
                  <a:t>：总体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400" dirty="0"/>
                  <a:t>且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/>
                  <a:t>均为未知参数。设计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2400" dirty="0"/>
                  <a:t>的置信水平为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/>
                  <a:t>的置信区间。</a:t>
                </a:r>
                <a:endParaRPr lang="en-CN" sz="2400" dirty="0"/>
              </a:p>
              <a:p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CN" sz="2400" b="1" dirty="0"/>
                  <a:t>分布</a:t>
                </a:r>
                <a:r>
                  <a:rPr lang="zh-CN" altLang="en-US" sz="2400" dirty="0"/>
                  <a:t>：</a:t>
                </a:r>
                <a:r>
                  <a:rPr lang="en-CN" sz="2400" dirty="0"/>
                  <a:t>令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en-US" sz="2400" dirty="0"/>
                  <a:t>，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/>
                  <a:t>相互独立。称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CN" sz="2400" dirty="0"/>
                  <a:t>的分布为自由度为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N" sz="2400" dirty="0"/>
                  <a:t>的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CN" sz="2400" b="1" dirty="0"/>
                  <a:t>分布</a:t>
                </a:r>
                <a:r>
                  <a:rPr lang="zh-CN" altLang="en-US" sz="2400" dirty="0"/>
                  <a:t>，记为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/>
              </a:p>
              <a:p>
                <a:r>
                  <a:rPr lang="en-US" sz="2400" dirty="0"/>
                  <a:t>回顾</a:t>
                </a:r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−1)</m:t>
                    </m:r>
                    <m:r>
                      <m:rPr>
                        <m:nor/>
                      </m:rPr>
                      <a:rPr lang="zh-CN" altLang="en-US" sz="2400" dirty="0"/>
                      <m:t>，且</m:t>
                    </m:r>
                    <m:bar>
                      <m:barPr>
                        <m:pos m:val="top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m:rPr>
                        <m:nor/>
                      </m:rPr>
                      <a:rPr lang="en-CN" sz="2400" dirty="0"/>
                      <m:t>和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CN" sz="2400" dirty="0"/>
                      <m:t>相互独立</m:t>
                    </m:r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pos m:val="top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ba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bar>
                          <m:barPr>
                            <m:pos m:val="to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CN" sz="2400" dirty="0"/>
              </a:p>
              <a:p>
                <a:r>
                  <a:rPr lang="en-CN" sz="2400" dirty="0"/>
                  <a:t>令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为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CN" sz="2400" dirty="0"/>
                  <a:t>的分布函数</a:t>
                </a:r>
                <a:r>
                  <a:rPr lang="zh-CN" altLang="en-US" sz="2400" dirty="0"/>
                  <a:t>，取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注意到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0E8F7D-DB50-6859-F5C0-691B301E5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 b="-23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20405-42B9-4290-BD07-5EB7D1BC6B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55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DC5C-E491-4D2C-BD04-15603C6AA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区间估计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828603-0DB3-460D-CAA2-43AABC27C1D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例5</a:t>
                </a:r>
                <a:r>
                  <a:rPr lang="zh-CN" altLang="en-US" sz="2400" dirty="0"/>
                  <a:t>：总体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(1,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。设计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400" dirty="0"/>
                  <a:t>的置信水平为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/>
                  <a:t>的置信区间。</a:t>
                </a:r>
                <a:endParaRPr lang="en-US" altLang="zh-CN" sz="2400" dirty="0"/>
              </a:p>
              <a:p>
                <a:endParaRPr lang="en-CN" sz="2400" dirty="0"/>
              </a:p>
              <a:p>
                <a:r>
                  <a:rPr lang="en-CN" sz="2400" dirty="0"/>
                  <a:t>由中心极限定理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𝑛𝑝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𝑛𝑝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r>
                  <a:rPr lang="en-CN" sz="2400" dirty="0"/>
                  <a:t>近似服从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𝑛𝑝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𝑛𝑝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rad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≈1−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CN" sz="24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77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1977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77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77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977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977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977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1977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f>
                          <m:fPr>
                            <m:ctrlPr>
                              <a:rPr lang="en-US" sz="1977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977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977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977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977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977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977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977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977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977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977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977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977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  <m:r>
                      <a:rPr lang="en-US" sz="1977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CN" sz="1977" dirty="0"/>
                  <a:t>为标准正态分布的分布函数</a:t>
                </a:r>
              </a:p>
              <a:p>
                <a:pPr lvl="1"/>
                <a:endParaRPr lang="en-CN" sz="1977" dirty="0"/>
              </a:p>
              <a:p>
                <a:r>
                  <a:rPr lang="en-CN" sz="2400" dirty="0"/>
                  <a:t>解方程可得到</a:t>
                </a:r>
                <a:r>
                  <a:rPr lang="zh-CN" altLang="en-US" sz="2400" dirty="0"/>
                  <a:t>置信水平为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/>
                  <a:t>的近似置信区间</a:t>
                </a:r>
                <a:endParaRPr lang="en-CN" sz="2400" dirty="0"/>
              </a:p>
              <a:p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828603-0DB3-460D-CAA2-43AABC27C1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288A0-7231-3A84-0C67-93E3F5F61E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634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7D59B-A0A7-37E9-75C6-018CB552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4FB8-5727-A8DF-052F-AF02F5C6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区间估计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1A6602-75C1-90D5-FBB8-E2284302283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例5</a:t>
                </a:r>
                <a:r>
                  <a:rPr lang="zh-CN" altLang="en-US" sz="2400" dirty="0"/>
                  <a:t>：总体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(1,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。设计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400" dirty="0"/>
                  <a:t>的置信水平为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/>
                  <a:t>的置信区间。</a:t>
                </a:r>
                <a:endParaRPr lang="en-US" altLang="zh-CN" sz="2400" dirty="0"/>
              </a:p>
              <a:p>
                <a:endParaRPr lang="en-CN" sz="2400" dirty="0"/>
              </a:p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CN" sz="2400" dirty="0"/>
                  <a:t>为无偏估计</a:t>
                </a:r>
                <a:endParaRPr lang="en-US" altLang="zh-CN" sz="2400" dirty="0"/>
              </a:p>
              <a:p>
                <a:r>
                  <a:rPr lang="en-US" altLang="zh-CN" sz="2400" dirty="0"/>
                  <a:t>Chernoff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bound</a:t>
                </a:r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pos m:val="top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2/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2/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/2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bar>
                          <m:barPr>
                            <m:pos m:val="to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2/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/2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1A6602-75C1-90D5-FBB8-E228430228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E07B1-3FB3-9FB9-1C4C-A1BFB66458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363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F391-A9FC-94B3-FC9C-7F3D57ED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区间估计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3FB67-6449-F872-833A-918DAE25A3B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有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N" sz="2400" dirty="0"/>
                  <a:t>台游戏机</a:t>
                </a:r>
                <a:r>
                  <a:rPr lang="zh-CN" altLang="en-US" sz="2400" dirty="0"/>
                  <a:t>，第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/>
                  <a:t>台游戏机中奖概率为未知参数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r>
                  <a:rPr lang="zh-CN" altLang="en-US" sz="2400" dirty="0"/>
                  <a:t>每一轮可从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N" sz="2400" dirty="0"/>
                  <a:t>台游戏机选择一台</a:t>
                </a:r>
                <a:r>
                  <a:rPr lang="zh-CN" altLang="en-CN" sz="2400" dirty="0"/>
                  <a:t>并</a:t>
                </a:r>
                <a:r>
                  <a:rPr lang="zh-CN" altLang="en-US" sz="2400" dirty="0"/>
                  <a:t>进行游戏</a:t>
                </a:r>
                <a:endParaRPr lang="en-US" altLang="zh-CN" sz="2400" dirty="0"/>
              </a:p>
              <a:p>
                <a:r>
                  <a:rPr lang="zh-CN" altLang="en-US" sz="2400" dirty="0"/>
                  <a:t>用最少的</a:t>
                </a:r>
                <a:r>
                  <a:rPr lang="zh-CN" altLang="en-CN" sz="2400" dirty="0"/>
                  <a:t>轮数</a:t>
                </a:r>
                <a:r>
                  <a:rPr lang="zh-CN" altLang="en-US" sz="2400" dirty="0"/>
                  <a:t>，找到中奖概率最高的游戏机</a:t>
                </a:r>
                <a:endParaRPr lang="en-CN" sz="2400" dirty="0"/>
              </a:p>
              <a:p>
                <a:r>
                  <a:rPr lang="en-CN" sz="2400" dirty="0"/>
                  <a:t>应用</a:t>
                </a:r>
                <a:r>
                  <a:rPr lang="zh-CN" altLang="en-US" sz="2400" dirty="0"/>
                  <a:t>：</a:t>
                </a:r>
                <a:r>
                  <a:rPr lang="en-CN" sz="2400" dirty="0"/>
                  <a:t>推荐系统</a:t>
                </a:r>
                <a:r>
                  <a:rPr lang="zh-CN" altLang="en-US" sz="2400" dirty="0"/>
                  <a:t>，</a:t>
                </a:r>
                <a:r>
                  <a:rPr lang="en-CN" sz="2400" dirty="0"/>
                  <a:t>医疗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…</a:t>
                </a:r>
              </a:p>
              <a:p>
                <a:endParaRPr lang="en-CN" sz="2400" dirty="0"/>
              </a:p>
              <a:p>
                <a:r>
                  <a:rPr lang="en-CN" sz="2400" dirty="0"/>
                  <a:t>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N" sz="2400" dirty="0"/>
                  <a:t>轮中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lvl="1"/>
                <a:r>
                  <a:rPr lang="zh-CN" altLang="en-US" sz="2400" dirty="0"/>
                  <a:t>选择游戏机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CN" sz="2400" dirty="0"/>
              </a:p>
              <a:p>
                <a:pPr lvl="1"/>
                <a:r>
                  <a:rPr lang="en-CN" sz="2400" dirty="0"/>
                  <a:t>观测到结果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(1,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/>
              </a:p>
              <a:p>
                <a:r>
                  <a:rPr lang="en-CN" sz="2400" dirty="0"/>
                  <a:t>输出</a:t>
                </a:r>
                <a:r>
                  <a:rPr lang="zh-CN" altLang="en-US" sz="2400" dirty="0"/>
                  <a:t>：中奖概率最高的游戏机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∈{1,2,…,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:r>
                  <a:rPr lang="en-CN" sz="2400" dirty="0"/>
                  <a:t>均匀采样</a:t>
                </a:r>
                <a:r>
                  <a:rPr lang="zh-CN" altLang="en-US" sz="2400" dirty="0"/>
                  <a:t>：对每台游戏机采集相同数量的样本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/>
                  <a:t>，返回样本均值最大的游戏机</a:t>
                </a:r>
                <a:endParaRPr lang="en-CN" sz="2400" dirty="0"/>
              </a:p>
              <a:p>
                <a:r>
                  <a:rPr lang="en-US" sz="2400" dirty="0" err="1"/>
                  <a:t>要求</a:t>
                </a:r>
                <a:r>
                  <a:rPr lang="zh-CN" altLang="en-US" sz="2400" dirty="0"/>
                  <a:t>：</a:t>
                </a:r>
                <a:r>
                  <a:rPr lang="en-CN" sz="2400" dirty="0"/>
                  <a:t>返回游戏机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∈{1,2,…,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，使得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limLow>
                      <m:limLow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lim>
                    </m:limLow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)≥2/3</m:t>
                    </m:r>
                  </m:oMath>
                </a14:m>
                <a:r>
                  <a:rPr lang="zh-CN" altLang="en-US" sz="2400" dirty="0"/>
                  <a:t>。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CN" sz="2400" dirty="0"/>
                  <a:t>应当取多大</a:t>
                </a:r>
                <a:r>
                  <a:rPr lang="zh-CN" altLang="en-US" sz="2400" dirty="0"/>
                  <a:t>？</a:t>
                </a:r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3FB67-6449-F872-833A-918DAE25A3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 r="-3441" b="-26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A3E8F-6AEE-FC3E-B29D-1C830117A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54</a:t>
            </a:fld>
            <a:endParaRPr lang="en-GB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1D52370-2F5C-A73A-BEE2-B5F9D93B6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753" y="2097194"/>
            <a:ext cx="4253909" cy="297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01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9398-C046-B715-E1AD-8DE55CCC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区间估计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79BEB9-09D0-5BD7-CAB4-1B2BAEDA4B0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若对第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/>
                  <a:t>台游戏机采集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CN" sz="2400" dirty="0"/>
                  <a:t>个样本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2/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/2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2/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/2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CN" sz="2400" dirty="0"/>
              </a:p>
              <a:p>
                <a:r>
                  <a:rPr lang="en-CN" sz="2400" dirty="0"/>
                  <a:t>若取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(1/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)/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，则有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sz="2400" b="0" dirty="0"/>
              </a:p>
              <a:p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N" sz="2400" dirty="0"/>
                  <a:t>应当如何选择</a:t>
                </a:r>
                <a:r>
                  <a:rPr lang="zh-CN" altLang="en-US" sz="2400" dirty="0"/>
                  <a:t>？</a:t>
                </a:r>
                <a:endParaRPr lang="en-US" altLang="zh-CN" sz="2400" dirty="0"/>
              </a:p>
              <a:p>
                <a:r>
                  <a:rPr lang="zh-CN" altLang="en-US" sz="2400" b="0" dirty="0"/>
                  <a:t>取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≥1−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Union bound</a:t>
                </a:r>
                <a:r>
                  <a:rPr lang="zh-CN" altLang="en-US" sz="2400" dirty="0"/>
                  <a:t>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2/3</m:t>
                    </m:r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:r>
                  <a:rPr lang="en-CN" sz="2400" dirty="0"/>
                  <a:t>此时</a:t>
                </a:r>
                <a:r>
                  <a:rPr lang="zh-CN" altLang="en-US" sz="2400" dirty="0"/>
                  <a:t>，样本均值最大的游戏机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zh-CN" altLang="en-US" sz="2400" dirty="0"/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limLow>
                      <m:limLow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lim>
                    </m:limLow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79BEB9-09D0-5BD7-CAB4-1B2BAEDA4B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13B05-016F-838C-DF87-720788092B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65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1549D-B252-64CE-46D7-200828EDF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428A-10CC-DE87-1344-60E8D8B0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区间估计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FB0A6-34FC-9AB2-98AE-A3B7F5996AA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均匀采样</a:t>
                </a:r>
                <a:r>
                  <a:rPr lang="zh-CN" altLang="en-US" sz="2400" dirty="0"/>
                  <a:t>：对每台游戏机采集相同数量的样本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/>
                  <a:t>，返回样本均值最大的游戏机</a:t>
                </a:r>
                <a:endParaRPr lang="en-CN" sz="2400" dirty="0"/>
              </a:p>
              <a:p>
                <a:r>
                  <a:rPr lang="zh-CN" altLang="en-US" sz="2400" dirty="0"/>
                  <a:t>如何使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≥</m:t>
                    </m:r>
                    <m:limLow>
                      <m:limLow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lim>
                    </m:limLow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)≥1−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sz="2400" dirty="0"/>
                  <a:t>？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2/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/2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2/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/2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CN" sz="2400" dirty="0"/>
              </a:p>
              <a:p>
                <a:r>
                  <a:rPr lang="zh-CN" altLang="en-US" sz="2400" b="0" dirty="0"/>
                  <a:t>取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Union bound</a:t>
                </a:r>
                <a:r>
                  <a:rPr lang="zh-CN" altLang="en-US" sz="2400" dirty="0"/>
                  <a:t>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CN" sz="2400" dirty="0"/>
              </a:p>
              <a:p>
                <a:pPr lvl="1"/>
                <a:endParaRPr lang="en-CN" sz="2400" dirty="0"/>
              </a:p>
              <a:p>
                <a:r>
                  <a:rPr lang="en-CN" sz="2400" dirty="0"/>
                  <a:t>对每台游戏机采集样本数量</a:t>
                </a:r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FB0A6-34FC-9AB2-98AE-A3B7F5996A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81B35-1EAC-F9F1-1313-4DC9DA03D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9447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0F928-BCAA-AA22-FB62-3C68BDE8D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4398-299D-AD0B-6196-25634AD2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FB67B8-6004-6DE9-C69B-F59D0B0106E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b="1" dirty="0"/>
                  <a:t>点估计</a:t>
                </a:r>
                <a:r>
                  <a:rPr lang="zh-CN" altLang="en-US" dirty="0"/>
                  <a:t>：估计分布中所含有的未知参数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，如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>
                  <a:solidFill>
                    <a:srgbClr val="000000"/>
                  </a:solidFill>
                  <a:effectLst/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  <a:p>
                <a:r>
                  <a:rPr lang="zh-CN" altLang="en-US" dirty="0"/>
                  <a:t>例：给定广告的点击数据，如何估计广告的平均点击率？</a:t>
                </a:r>
                <a:endParaRPr lang="en-US" altLang="zh-CN" dirty="0"/>
              </a:p>
              <a:p>
                <a:pPr lvl="1"/>
                <a:r>
                  <a:rPr lang="zh-CN" altLang="en-US" sz="2540" dirty="0"/>
                  <a:t>给定样本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4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4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54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4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4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4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54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4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54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4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54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40" dirty="0"/>
                  <a:t>，如何估计</a:t>
                </a:r>
                <a14:m>
                  <m:oMath xmlns:m="http://schemas.openxmlformats.org/officeDocument/2006/math">
                    <m:r>
                      <a:rPr lang="en-US" altLang="zh-CN" sz="254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54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4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54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4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en-US" sz="2540" dirty="0"/>
                  <a:t>？</a:t>
                </a:r>
                <a:endParaRPr lang="en-US" altLang="zh-CN" sz="2540" dirty="0"/>
              </a:p>
              <a:p>
                <a:endParaRPr lang="en-US" altLang="zh-CN" dirty="0"/>
              </a:p>
              <a:p>
                <a:r>
                  <a:rPr lang="zh-CN" altLang="en-US" b="1" dirty="0"/>
                  <a:t>估计量</a:t>
                </a:r>
                <a:r>
                  <a:rPr lang="zh-CN" altLang="en-US" dirty="0"/>
                  <a:t>：用来估计未知参数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的统计量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b="1" dirty="0"/>
                  <a:t>估计值</a:t>
                </a:r>
                <a:r>
                  <a:rPr lang="zh-CN" altLang="en-US" dirty="0"/>
                  <a:t>：给定样本取值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为估计值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如何评判估计量的好坏？</a:t>
                </a:r>
                <a:endParaRPr lang="en-US" altLang="zh-CN" dirty="0"/>
              </a:p>
              <a:p>
                <a:endParaRPr lang="en-US" altLang="zh-CN" dirty="0">
                  <a:solidFill>
                    <a:srgbClr val="000000"/>
                  </a:solidFill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  <a:p>
                <a:endParaRPr lang="zh-CN" altLang="en-US" dirty="0">
                  <a:solidFill>
                    <a:srgbClr val="000000"/>
                  </a:solidFill>
                  <a:effectLst/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FB67B8-6004-6DE9-C69B-F59D0B010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11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2A900-4B7A-D5E2-38FC-6FC0E1CAF0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28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54EA-9948-70B1-99B9-D8FD01222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606857-9669-0550-B07E-2A3DEB05451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已知总体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dirty="0"/>
                  <a:t>数学期望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和方差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CN" dirty="0"/>
                  <a:t>均存在</a:t>
                </a:r>
              </a:p>
              <a:p>
                <a:endParaRPr lang="en-US" altLang="zh-CN" dirty="0"/>
              </a:p>
              <a:p>
                <a:r>
                  <a:rPr lang="zh-CN" altLang="en-US" dirty="0"/>
                  <a:t>考虑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CN" dirty="0"/>
                  <a:t>的下述估计量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zh-CN" sz="2423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23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altLang="zh-CN" sz="2423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23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23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23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23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23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23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23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23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23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23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23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23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23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23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23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23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23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+1 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23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23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23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23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23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23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23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400" dirty="0"/>
              </a:p>
              <a:p>
                <a:pPr lvl="1"/>
                <a:endParaRPr lang="en-US" altLang="zh-CN" sz="1977" dirty="0"/>
              </a:p>
              <a:p>
                <a:r>
                  <a:rPr lang="en-CN" dirty="0"/>
                  <a:t>哪个估计量最好</a:t>
                </a:r>
                <a:r>
                  <a:rPr lang="zh-CN" altLang="en-US" dirty="0"/>
                  <a:t>？</a:t>
                </a: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606857-9669-0550-B07E-2A3DEB054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44" t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35391-6DC4-292A-9F9B-6E1CAF18D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44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A060-49E7-EDB8-AB93-182C29898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8F2B17-D59C-E010-BD53-0A5907C1F49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CN" sz="2400" dirty="0"/>
                  <a:t>给定</a:t>
                </a:r>
                <a:r>
                  <a:rPr lang="zh-CN" altLang="en-US" sz="2400" dirty="0"/>
                  <a:t>参数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N" sz="2400" dirty="0"/>
                  <a:t>的估计量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，定义</a:t>
                </a:r>
                <a:r>
                  <a:rPr lang="zh-CN" altLang="en-US" sz="2400" b="1" dirty="0"/>
                  <a:t>偏差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Bias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2400" b="0" dirty="0"/>
              </a:p>
              <a:p>
                <a:r>
                  <a:rPr lang="zh-CN" altLang="en-US" sz="2400" dirty="0"/>
                  <a:t>如果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Bias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/>
                  <a:t>，则称</a:t>
                </a:r>
                <a:r>
                  <a:rPr lang="en-CN" sz="2400" dirty="0"/>
                  <a:t>估计量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zh-CN" altLang="en-US" sz="2400" dirty="0"/>
                  <a:t>是</a:t>
                </a:r>
                <a:r>
                  <a:rPr lang="zh-CN" altLang="en-US" sz="2400" b="1" dirty="0"/>
                  <a:t>无偏</a:t>
                </a:r>
                <a:r>
                  <a:rPr lang="zh-CN" altLang="en-US" sz="2400" dirty="0"/>
                  <a:t>的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/>
                  <a:t>时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如果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，则称</a:t>
                </a:r>
                <a:r>
                  <a:rPr lang="en-CN" sz="2400" dirty="0"/>
                  <a:t>估计量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zh-CN" altLang="en-US" sz="2400" dirty="0"/>
                  <a:t>是</a:t>
                </a:r>
                <a:r>
                  <a:rPr lang="zh-CN" altLang="en-US" sz="2400" b="1" dirty="0"/>
                  <a:t>渐进无偏</a:t>
                </a:r>
                <a:r>
                  <a:rPr lang="zh-CN" altLang="en-US" sz="2400" dirty="0"/>
                  <a:t>的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lvl="1"/>
                <a:endParaRPr lang="en-US" altLang="zh-CN" sz="2400" dirty="0"/>
              </a:p>
              <a:p>
                <a:pPr lvl="1"/>
                <a:endParaRPr lang="en-US" altLang="zh-CN" sz="2400" dirty="0"/>
              </a:p>
              <a:p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8F2B17-D59C-E010-BD53-0A5907C1F4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BDB71-DB1D-142C-9381-78A13363E4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342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CA48B-9EA1-D067-7C2D-159ED74FB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点估计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1B61CD-6146-FC53-98ED-EE7A12BDD50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已知总体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N" sz="2400" dirty="0"/>
                  <a:t>数学期望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和方差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CN" sz="2400" dirty="0"/>
                  <a:t>均存在</a:t>
                </a:r>
                <a:r>
                  <a:rPr lang="zh-CN" altLang="en-US" sz="2400" dirty="0"/>
                  <a:t>，考虑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CN" sz="2400" dirty="0"/>
                  <a:t>的下述估计量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CN" sz="2400" dirty="0"/>
              </a:p>
              <a:p>
                <a:endParaRPr lang="en-CN" sz="2400" dirty="0"/>
              </a:p>
              <a:p>
                <a:r>
                  <a:rPr lang="en-CN" sz="2400" dirty="0"/>
                  <a:t>给定</a:t>
                </a:r>
                <a:r>
                  <a:rPr lang="zh-CN" altLang="en-US" sz="2400" dirty="0"/>
                  <a:t>参数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N" sz="2400" dirty="0"/>
                  <a:t>的估计量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zh-CN" altLang="en-US" sz="2400" dirty="0"/>
                  <a:t>，定义</a:t>
                </a:r>
                <a:r>
                  <a:rPr lang="zh-CN" altLang="en-US" sz="2400" b="1" dirty="0"/>
                  <a:t>均方误差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SE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/>
              </a:p>
              <a:p>
                <a:r>
                  <a:rPr lang="zh-CN" altLang="en-US" sz="2400" dirty="0"/>
                  <a:t>若</a:t>
                </a:r>
                <a:r>
                  <a:rPr lang="en-CN" sz="2400" dirty="0"/>
                  <a:t>估计量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m:rPr>
                        <m:nor/>
                      </m:rPr>
                      <a:rPr lang="zh-CN" altLang="en-US" sz="2400" dirty="0"/>
                      <m:t>无偏</m:t>
                    </m:r>
                  </m:oMath>
                </a14:m>
                <a:r>
                  <a:rPr lang="zh-CN" altLang="en-US" sz="2400" b="0" dirty="0"/>
                  <a:t>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MSE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MSE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altLang="zh-CN" sz="2400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dirty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lvl="1"/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CN" sz="24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1B61CD-6146-FC53-98ED-EE7A12BDD5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3" t="-1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07440-351A-5C70-EC78-6C227D6FA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54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CMU">
      <a:majorFont>
        <a:latin typeface="Calibri Light"/>
        <a:ea typeface=""/>
        <a:cs typeface=""/>
      </a:majorFont>
      <a:minorFont>
        <a:latin typeface="CMU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Arial" pitchFamily="-110" charset="-128"/>
            <a:cs typeface="Arial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Arial" pitchFamily="-110" charset="-128"/>
            <a:cs typeface="Arial" pitchFamily="-110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+mn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MU_PPT_Template" id="{DB2D8003-C580-7940-9974-E3F0DE4BFAC9}" vid="{B3C37CB1-306B-BF44-AB84-35F53A677EF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38071</TotalTime>
  <Words>5299</Words>
  <Application>Microsoft Macintosh PowerPoint</Application>
  <PresentationFormat>Widescreen</PresentationFormat>
  <Paragraphs>560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CMU Sans Serif</vt:lpstr>
      <vt:lpstr>等线</vt:lpstr>
      <vt:lpstr>Kaiti SC</vt:lpstr>
      <vt:lpstr>Times</vt:lpstr>
      <vt:lpstr>Arial</vt:lpstr>
      <vt:lpstr>Calibri</vt:lpstr>
      <vt:lpstr>Calibri Light</vt:lpstr>
      <vt:lpstr>Cambria Math</vt:lpstr>
      <vt:lpstr>Helvetica</vt:lpstr>
      <vt:lpstr>Times New Roman</vt:lpstr>
      <vt:lpstr>Wingdings 3</vt:lpstr>
      <vt:lpstr>CMU PPT Theme</vt:lpstr>
      <vt:lpstr>信息学中的概率统计</vt:lpstr>
      <vt:lpstr>参数估计</vt:lpstr>
      <vt:lpstr>1. 统计学的基本概念</vt:lpstr>
      <vt:lpstr>1. 统计学的基本概念</vt:lpstr>
      <vt:lpstr>1. 统计学的基本概念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2. 点估计</vt:lpstr>
      <vt:lpstr>3. 区间估计</vt:lpstr>
      <vt:lpstr>3. 区间估计</vt:lpstr>
      <vt:lpstr>3. 区间估计</vt:lpstr>
      <vt:lpstr>3. 区间估计</vt:lpstr>
      <vt:lpstr>3. 区间估计</vt:lpstr>
      <vt:lpstr>3. 区间估计</vt:lpstr>
      <vt:lpstr>3. 区间估计</vt:lpstr>
      <vt:lpstr>3. 区间估计</vt:lpstr>
      <vt:lpstr>3. 区间估计</vt:lpstr>
      <vt:lpstr>3. 区间估计</vt:lpstr>
      <vt:lpstr>3. 区间估计</vt:lpstr>
      <vt:lpstr>3. 区间估计</vt:lpstr>
      <vt:lpstr>3. 区间估计</vt:lpstr>
      <vt:lpstr>3. 区间估计</vt:lpstr>
      <vt:lpstr>3. 区间估计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a Good Representation Sufficient for Sample Efficient Reinforcement Learning?</dc:title>
  <dc:creator>Microsoft Office User</dc:creator>
  <cp:lastModifiedBy>Ruosong Wang</cp:lastModifiedBy>
  <cp:revision>1908</cp:revision>
  <dcterms:created xsi:type="dcterms:W3CDTF">2019-12-24T13:39:44Z</dcterms:created>
  <dcterms:modified xsi:type="dcterms:W3CDTF">2024-12-31T07:09:59Z</dcterms:modified>
</cp:coreProperties>
</file>